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86" r:id="rId1"/>
  </p:sldMasterIdLst>
  <p:sldIdLst>
    <p:sldId id="270" r:id="rId2"/>
    <p:sldId id="269" r:id="rId3"/>
    <p:sldId id="275" r:id="rId4"/>
    <p:sldId id="272" r:id="rId5"/>
    <p:sldId id="256" r:id="rId6"/>
    <p:sldId id="257" r:id="rId7"/>
    <p:sldId id="267" r:id="rId8"/>
    <p:sldId id="258" r:id="rId9"/>
    <p:sldId id="261" r:id="rId10"/>
    <p:sldId id="262" r:id="rId11"/>
    <p:sldId id="259" r:id="rId12"/>
    <p:sldId id="263" r:id="rId13"/>
    <p:sldId id="260" r:id="rId14"/>
    <p:sldId id="264" r:id="rId15"/>
    <p:sldId id="265" r:id="rId16"/>
    <p:sldId id="266" r:id="rId17"/>
    <p:sldId id="268" r:id="rId18"/>
    <p:sldId id="273" r:id="rId19"/>
    <p:sldId id="274"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4" autoAdjust="0"/>
    <p:restoredTop sz="94660"/>
  </p:normalViewPr>
  <p:slideViewPr>
    <p:cSldViewPr snapToGrid="0">
      <p:cViewPr varScale="1">
        <p:scale>
          <a:sx n="85" d="100"/>
          <a:sy n="85" d="100"/>
        </p:scale>
        <p:origin x="59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7B6973CB-4075-4756-99FE-3AE0EAF6AFD4}" type="datetimeFigureOut">
              <a:rPr lang="en-IN" smtClean="0"/>
              <a:t>25-11-2023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77F5857-9067-48C4-8A95-029CB08FC3D4}" type="slidenum">
              <a:rPr lang="en-IN" smtClean="0"/>
              <a:t>‹#›</a:t>
            </a:fld>
            <a:endParaRPr lang="en-IN"/>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345265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B6973CB-4075-4756-99FE-3AE0EAF6AFD4}" type="datetimeFigureOut">
              <a:rPr lang="en-IN" smtClean="0"/>
              <a:t>25-11-2023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77F5857-9067-48C4-8A95-029CB08FC3D4}" type="slidenum">
              <a:rPr lang="en-IN" smtClean="0"/>
              <a:t>‹#›</a:t>
            </a:fld>
            <a:endParaRPr lang="en-IN"/>
          </a:p>
        </p:txBody>
      </p:sp>
    </p:spTree>
    <p:extLst>
      <p:ext uri="{BB962C8B-B14F-4D97-AF65-F5344CB8AC3E}">
        <p14:creationId xmlns:p14="http://schemas.microsoft.com/office/powerpoint/2010/main" val="11166988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B6973CB-4075-4756-99FE-3AE0EAF6AFD4}" type="datetimeFigureOut">
              <a:rPr lang="en-IN" smtClean="0"/>
              <a:t>25-11-2023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77F5857-9067-48C4-8A95-029CB08FC3D4}" type="slidenum">
              <a:rPr lang="en-IN" smtClean="0"/>
              <a:t>‹#›</a:t>
            </a:fld>
            <a:endParaRPr lang="en-IN"/>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341519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B6973CB-4075-4756-99FE-3AE0EAF6AFD4}" type="datetimeFigureOut">
              <a:rPr lang="en-IN" smtClean="0"/>
              <a:t>25-11-2023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77F5857-9067-48C4-8A95-029CB08FC3D4}" type="slidenum">
              <a:rPr lang="en-IN" smtClean="0"/>
              <a:t>‹#›</a:t>
            </a:fld>
            <a:endParaRPr lang="en-IN"/>
          </a:p>
        </p:txBody>
      </p:sp>
    </p:spTree>
    <p:extLst>
      <p:ext uri="{BB962C8B-B14F-4D97-AF65-F5344CB8AC3E}">
        <p14:creationId xmlns:p14="http://schemas.microsoft.com/office/powerpoint/2010/main" val="14020604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7B6973CB-4075-4756-99FE-3AE0EAF6AFD4}" type="datetimeFigureOut">
              <a:rPr lang="en-IN" smtClean="0"/>
              <a:t>25-11-2023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77F5857-9067-48C4-8A95-029CB08FC3D4}" type="slidenum">
              <a:rPr lang="en-IN" smtClean="0"/>
              <a:t>‹#›</a:t>
            </a:fld>
            <a:endParaRPr lang="en-IN"/>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65670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B6973CB-4075-4756-99FE-3AE0EAF6AFD4}" type="datetimeFigureOut">
              <a:rPr lang="en-IN" smtClean="0"/>
              <a:t>25-11-2023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77F5857-9067-48C4-8A95-029CB08FC3D4}" type="slidenum">
              <a:rPr lang="en-IN" smtClean="0"/>
              <a:t>‹#›</a:t>
            </a:fld>
            <a:endParaRPr lang="en-IN"/>
          </a:p>
        </p:txBody>
      </p:sp>
    </p:spTree>
    <p:extLst>
      <p:ext uri="{BB962C8B-B14F-4D97-AF65-F5344CB8AC3E}">
        <p14:creationId xmlns:p14="http://schemas.microsoft.com/office/powerpoint/2010/main" val="22913003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B6973CB-4075-4756-99FE-3AE0EAF6AFD4}" type="datetimeFigureOut">
              <a:rPr lang="en-IN" smtClean="0"/>
              <a:t>25-11-2023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877F5857-9067-48C4-8A95-029CB08FC3D4}" type="slidenum">
              <a:rPr lang="en-IN" smtClean="0"/>
              <a:t>‹#›</a:t>
            </a:fld>
            <a:endParaRPr lang="en-IN"/>
          </a:p>
        </p:txBody>
      </p:sp>
    </p:spTree>
    <p:extLst>
      <p:ext uri="{BB962C8B-B14F-4D97-AF65-F5344CB8AC3E}">
        <p14:creationId xmlns:p14="http://schemas.microsoft.com/office/powerpoint/2010/main" val="18149588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B6973CB-4075-4756-99FE-3AE0EAF6AFD4}" type="datetimeFigureOut">
              <a:rPr lang="en-IN" smtClean="0"/>
              <a:t>25-11-2023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877F5857-9067-48C4-8A95-029CB08FC3D4}" type="slidenum">
              <a:rPr lang="en-IN" smtClean="0"/>
              <a:t>‹#›</a:t>
            </a:fld>
            <a:endParaRPr lang="en-IN"/>
          </a:p>
        </p:txBody>
      </p:sp>
    </p:spTree>
    <p:extLst>
      <p:ext uri="{BB962C8B-B14F-4D97-AF65-F5344CB8AC3E}">
        <p14:creationId xmlns:p14="http://schemas.microsoft.com/office/powerpoint/2010/main" val="28958151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B6973CB-4075-4756-99FE-3AE0EAF6AFD4}" type="datetimeFigureOut">
              <a:rPr lang="en-IN" smtClean="0"/>
              <a:t>25-11-2023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877F5857-9067-48C4-8A95-029CB08FC3D4}" type="slidenum">
              <a:rPr lang="en-IN" smtClean="0"/>
              <a:t>‹#›</a:t>
            </a:fld>
            <a:endParaRPr lang="en-IN"/>
          </a:p>
        </p:txBody>
      </p:sp>
    </p:spTree>
    <p:extLst>
      <p:ext uri="{BB962C8B-B14F-4D97-AF65-F5344CB8AC3E}">
        <p14:creationId xmlns:p14="http://schemas.microsoft.com/office/powerpoint/2010/main" val="16946763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7B6973CB-4075-4756-99FE-3AE0EAF6AFD4}" type="datetimeFigureOut">
              <a:rPr lang="en-IN" smtClean="0"/>
              <a:t>25-11-2023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77F5857-9067-48C4-8A95-029CB08FC3D4}" type="slidenum">
              <a:rPr lang="en-IN" smtClean="0"/>
              <a:t>‹#›</a:t>
            </a:fld>
            <a:endParaRPr lang="en-IN"/>
          </a:p>
        </p:txBody>
      </p:sp>
    </p:spTree>
    <p:extLst>
      <p:ext uri="{BB962C8B-B14F-4D97-AF65-F5344CB8AC3E}">
        <p14:creationId xmlns:p14="http://schemas.microsoft.com/office/powerpoint/2010/main" val="11927723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B6973CB-4075-4756-99FE-3AE0EAF6AFD4}" type="datetimeFigureOut">
              <a:rPr lang="en-IN" smtClean="0"/>
              <a:t>25-11-2023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77F5857-9067-48C4-8A95-029CB08FC3D4}" type="slidenum">
              <a:rPr lang="en-IN" smtClean="0"/>
              <a:t>‹#›</a:t>
            </a:fld>
            <a:endParaRPr lang="en-IN"/>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644824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7B6973CB-4075-4756-99FE-3AE0EAF6AFD4}" type="datetimeFigureOut">
              <a:rPr lang="en-IN" smtClean="0"/>
              <a:t>25-11-2023</a:t>
            </a:fld>
            <a:endParaRPr lang="en-IN"/>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IN"/>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877F5857-9067-48C4-8A95-029CB08FC3D4}" type="slidenum">
              <a:rPr lang="en-IN" smtClean="0"/>
              <a:t>‹#›</a:t>
            </a:fld>
            <a:endParaRPr lang="en-IN"/>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68023638"/>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Lst>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7.xml"/><Relationship Id="rId4" Type="http://schemas.openxmlformats.org/officeDocument/2006/relationships/image" Target="../media/image7.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hyperlink" Target="https://buildmedia.readthedocs.org/media/pdf/rasterio/latest/rasterio.pdf" TargetMode="Externa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hyperlink" Target="https://developers.google.com/earth-engine/datasets/catalog/USGS_SRTMGL1_003" TargetMode="External"/><Relationship Id="rId2" Type="http://schemas.openxmlformats.org/officeDocument/2006/relationships/hyperlink" Target="https://developers.google.com/earth-engine/datasets/catalog/LANDSAT_LC08_C01_T1_32DAY_NDVI" TargetMode="External"/><Relationship Id="rId1" Type="http://schemas.openxmlformats.org/officeDocument/2006/relationships/slideLayout" Target="../slideLayouts/slideLayout7.xml"/><Relationship Id="rId4" Type="http://schemas.openxmlformats.org/officeDocument/2006/relationships/hyperlink" Target="https://developers.google.com/earth-engine/datasets/catalog/LANDSAT_LC08_C01_T1_8DAY_TOA#terms-of-use"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BD49B1B-D0F7-4D02-8BF6-9FC2B75E26CD}"/>
              </a:ext>
            </a:extLst>
          </p:cNvPr>
          <p:cNvSpPr/>
          <p:nvPr/>
        </p:nvSpPr>
        <p:spPr>
          <a:xfrm>
            <a:off x="1026238" y="205663"/>
            <a:ext cx="9843977" cy="1754326"/>
          </a:xfrm>
          <a:prstGeom prst="rect">
            <a:avLst/>
          </a:prstGeom>
          <a:noFill/>
        </p:spPr>
        <p:txBody>
          <a:bodyPr wrap="none" lIns="91440" tIns="45720" rIns="91440" bIns="45720">
            <a:spAutoFit/>
          </a:bodyPr>
          <a:lstStyle/>
          <a:p>
            <a:pPr algn="ctr"/>
            <a:r>
              <a:rPr lang="en-US" sz="5400" b="1" dirty="0">
                <a:ln w="13462">
                  <a:solidFill>
                    <a:schemeClr val="accent1"/>
                  </a:solidFill>
                  <a:prstDash val="solid"/>
                </a:ln>
                <a:solidFill>
                  <a:schemeClr val="tx1">
                    <a:lumMod val="85000"/>
                    <a:lumOff val="15000"/>
                  </a:schemeClr>
                </a:solidFill>
                <a:effectLst>
                  <a:outerShdw dist="38100" dir="2700000" algn="bl" rotWithShape="0">
                    <a:schemeClr val="accent5"/>
                  </a:outerShdw>
                </a:effectLst>
              </a:rPr>
              <a:t>SOIL PROPERTIES PREDICTION BY </a:t>
            </a:r>
          </a:p>
          <a:p>
            <a:pPr algn="ctr"/>
            <a:r>
              <a:rPr lang="en-US" sz="5400" b="1" dirty="0">
                <a:ln w="13462">
                  <a:solidFill>
                    <a:schemeClr val="accent1"/>
                  </a:solidFill>
                  <a:prstDash val="solid"/>
                </a:ln>
                <a:solidFill>
                  <a:schemeClr val="tx1">
                    <a:lumMod val="85000"/>
                    <a:lumOff val="15000"/>
                  </a:schemeClr>
                </a:solidFill>
                <a:effectLst>
                  <a:outerShdw dist="38100" dir="2700000" algn="bl" rotWithShape="0">
                    <a:schemeClr val="accent5"/>
                  </a:outerShdw>
                </a:effectLst>
              </a:rPr>
              <a:t>USING MACHINE LEARNING</a:t>
            </a:r>
            <a:endParaRPr lang="en-US" sz="5400" b="1" cap="none" spc="0" dirty="0">
              <a:ln w="13462">
                <a:solidFill>
                  <a:schemeClr val="accent1"/>
                </a:solidFill>
                <a:prstDash val="solid"/>
              </a:ln>
              <a:solidFill>
                <a:schemeClr val="tx1">
                  <a:lumMod val="85000"/>
                  <a:lumOff val="15000"/>
                </a:schemeClr>
              </a:solidFill>
              <a:effectLst>
                <a:outerShdw dist="38100" dir="2700000" algn="bl" rotWithShape="0">
                  <a:schemeClr val="accent5"/>
                </a:outerShdw>
              </a:effectLst>
            </a:endParaRPr>
          </a:p>
        </p:txBody>
      </p:sp>
      <p:sp>
        <p:nvSpPr>
          <p:cNvPr id="5" name="TextBox 4">
            <a:extLst>
              <a:ext uri="{FF2B5EF4-FFF2-40B4-BE49-F238E27FC236}">
                <a16:creationId xmlns:a16="http://schemas.microsoft.com/office/drawing/2014/main" id="{6EB22E06-BF21-4634-91B0-92E7230AC4C4}"/>
              </a:ext>
            </a:extLst>
          </p:cNvPr>
          <p:cNvSpPr txBox="1"/>
          <p:nvPr/>
        </p:nvSpPr>
        <p:spPr>
          <a:xfrm>
            <a:off x="3902872" y="2128023"/>
            <a:ext cx="4090707" cy="4154984"/>
          </a:xfrm>
          <a:prstGeom prst="rect">
            <a:avLst/>
          </a:prstGeom>
          <a:noFill/>
        </p:spPr>
        <p:txBody>
          <a:bodyPr wrap="square" rtlCol="0">
            <a:spAutoFit/>
          </a:bodyPr>
          <a:lstStyle/>
          <a:p>
            <a:pPr algn="ctr"/>
            <a:r>
              <a:rPr lang="en-IN" sz="2400" dirty="0">
                <a:latin typeface="Times New Roman" panose="02020603050405020304" pitchFamily="18" charset="0"/>
                <a:cs typeface="Times New Roman" panose="02020603050405020304" pitchFamily="18" charset="0"/>
              </a:rPr>
              <a:t>BY</a:t>
            </a:r>
          </a:p>
          <a:p>
            <a:pPr algn="ctr"/>
            <a:r>
              <a:rPr lang="en-IN" sz="2400" dirty="0">
                <a:latin typeface="Times New Roman" panose="02020603050405020304" pitchFamily="18" charset="0"/>
                <a:cs typeface="Times New Roman" panose="02020603050405020304" pitchFamily="18" charset="0"/>
              </a:rPr>
              <a:t>Jasmin </a:t>
            </a:r>
            <a:r>
              <a:rPr lang="en-IN" sz="2400" dirty="0" err="1">
                <a:latin typeface="Times New Roman" panose="02020603050405020304" pitchFamily="18" charset="0"/>
                <a:cs typeface="Times New Roman" panose="02020603050405020304" pitchFamily="18" charset="0"/>
              </a:rPr>
              <a:t>Babariya</a:t>
            </a:r>
            <a:endParaRPr lang="en-IN" sz="2400" dirty="0">
              <a:latin typeface="Times New Roman" panose="02020603050405020304" pitchFamily="18" charset="0"/>
              <a:cs typeface="Times New Roman" panose="02020603050405020304" pitchFamily="18" charset="0"/>
            </a:endParaRPr>
          </a:p>
          <a:p>
            <a:pPr algn="ctr"/>
            <a:r>
              <a:rPr lang="en-IN" sz="2400" dirty="0">
                <a:latin typeface="Times New Roman" panose="02020603050405020304" pitchFamily="18" charset="0"/>
                <a:cs typeface="Times New Roman" panose="02020603050405020304" pitchFamily="18" charset="0"/>
              </a:rPr>
              <a:t>(202319001)</a:t>
            </a:r>
          </a:p>
          <a:p>
            <a:pPr algn="ctr"/>
            <a:r>
              <a:rPr lang="en-IN" sz="2400" dirty="0">
                <a:latin typeface="Times New Roman" panose="02020603050405020304" pitchFamily="18" charset="0"/>
                <a:cs typeface="Times New Roman" panose="02020603050405020304" pitchFamily="18" charset="0"/>
              </a:rPr>
              <a:t>Darshan Gajera</a:t>
            </a:r>
          </a:p>
          <a:p>
            <a:pPr algn="ctr"/>
            <a:r>
              <a:rPr lang="en-IN" sz="2400" dirty="0">
                <a:latin typeface="Times New Roman" panose="02020603050405020304" pitchFamily="18" charset="0"/>
                <a:cs typeface="Times New Roman" panose="02020603050405020304" pitchFamily="18" charset="0"/>
              </a:rPr>
              <a:t>(202319006)</a:t>
            </a:r>
          </a:p>
          <a:p>
            <a:pPr algn="ctr"/>
            <a:r>
              <a:rPr lang="en-IN" sz="2400" dirty="0">
                <a:latin typeface="Times New Roman" panose="02020603050405020304" pitchFamily="18" charset="0"/>
                <a:cs typeface="Times New Roman" panose="02020603050405020304" pitchFamily="18" charset="0"/>
              </a:rPr>
              <a:t>Harsh </a:t>
            </a:r>
            <a:r>
              <a:rPr lang="en-IN" sz="2400" dirty="0" err="1">
                <a:latin typeface="Times New Roman" panose="02020603050405020304" pitchFamily="18" charset="0"/>
                <a:cs typeface="Times New Roman" panose="02020603050405020304" pitchFamily="18" charset="0"/>
              </a:rPr>
              <a:t>Chothani</a:t>
            </a:r>
            <a:endParaRPr lang="en-IN" sz="2400" dirty="0">
              <a:latin typeface="Times New Roman" panose="02020603050405020304" pitchFamily="18" charset="0"/>
              <a:cs typeface="Times New Roman" panose="02020603050405020304" pitchFamily="18" charset="0"/>
            </a:endParaRPr>
          </a:p>
          <a:p>
            <a:pPr algn="ctr"/>
            <a:r>
              <a:rPr lang="en-IN" sz="2400" dirty="0">
                <a:latin typeface="Times New Roman" panose="02020603050405020304" pitchFamily="18" charset="0"/>
                <a:cs typeface="Times New Roman" panose="02020603050405020304" pitchFamily="18" charset="0"/>
              </a:rPr>
              <a:t>(202319010)</a:t>
            </a:r>
          </a:p>
          <a:p>
            <a:pPr algn="ctr"/>
            <a:r>
              <a:rPr lang="en-IN" sz="2400" dirty="0">
                <a:latin typeface="Times New Roman" panose="02020603050405020304" pitchFamily="18" charset="0"/>
                <a:cs typeface="Times New Roman" panose="02020603050405020304" pitchFamily="18" charset="0"/>
              </a:rPr>
              <a:t>Deep </a:t>
            </a:r>
            <a:r>
              <a:rPr lang="en-IN" sz="2400" dirty="0" err="1">
                <a:latin typeface="Times New Roman" panose="02020603050405020304" pitchFamily="18" charset="0"/>
                <a:cs typeface="Times New Roman" panose="02020603050405020304" pitchFamily="18" charset="0"/>
              </a:rPr>
              <a:t>Pethani</a:t>
            </a:r>
            <a:endParaRPr lang="en-IN" sz="2400" dirty="0">
              <a:latin typeface="Times New Roman" panose="02020603050405020304" pitchFamily="18" charset="0"/>
              <a:cs typeface="Times New Roman" panose="02020603050405020304" pitchFamily="18" charset="0"/>
            </a:endParaRPr>
          </a:p>
          <a:p>
            <a:pPr algn="ctr"/>
            <a:r>
              <a:rPr lang="en-IN" sz="2400" dirty="0">
                <a:latin typeface="Times New Roman" panose="02020603050405020304" pitchFamily="18" charset="0"/>
                <a:cs typeface="Times New Roman" panose="02020603050405020304" pitchFamily="18" charset="0"/>
              </a:rPr>
              <a:t>(202319011)</a:t>
            </a:r>
          </a:p>
          <a:p>
            <a:pPr algn="ctr"/>
            <a:r>
              <a:rPr lang="en-IN" sz="2400" dirty="0">
                <a:latin typeface="Times New Roman" panose="02020603050405020304" pitchFamily="18" charset="0"/>
                <a:cs typeface="Times New Roman" panose="02020603050405020304" pitchFamily="18" charset="0"/>
              </a:rPr>
              <a:t>Smit </a:t>
            </a:r>
            <a:r>
              <a:rPr lang="en-IN" sz="2400" dirty="0" err="1">
                <a:latin typeface="Times New Roman" panose="02020603050405020304" pitchFamily="18" charset="0"/>
                <a:cs typeface="Times New Roman" panose="02020603050405020304" pitchFamily="18" charset="0"/>
              </a:rPr>
              <a:t>Bhuva</a:t>
            </a:r>
            <a:endParaRPr lang="en-IN" sz="2400" dirty="0">
              <a:latin typeface="Times New Roman" panose="02020603050405020304" pitchFamily="18" charset="0"/>
              <a:cs typeface="Times New Roman" panose="02020603050405020304" pitchFamily="18" charset="0"/>
            </a:endParaRPr>
          </a:p>
          <a:p>
            <a:pPr algn="ctr"/>
            <a:r>
              <a:rPr lang="en-IN" sz="2400" dirty="0">
                <a:latin typeface="Times New Roman" panose="02020603050405020304" pitchFamily="18" charset="0"/>
                <a:cs typeface="Times New Roman" panose="02020603050405020304" pitchFamily="18" charset="0"/>
              </a:rPr>
              <a:t>(202319027)</a:t>
            </a:r>
          </a:p>
        </p:txBody>
      </p:sp>
      <p:sp>
        <p:nvSpPr>
          <p:cNvPr id="7" name="Rectangle 6">
            <a:extLst>
              <a:ext uri="{FF2B5EF4-FFF2-40B4-BE49-F238E27FC236}">
                <a16:creationId xmlns:a16="http://schemas.microsoft.com/office/drawing/2014/main" id="{40D16B79-3DA1-4CB5-9331-39C515E9A5F0}"/>
              </a:ext>
            </a:extLst>
          </p:cNvPr>
          <p:cNvSpPr/>
          <p:nvPr/>
        </p:nvSpPr>
        <p:spPr>
          <a:xfrm>
            <a:off x="8340437" y="4898012"/>
            <a:ext cx="3140364" cy="1384995"/>
          </a:xfrm>
          <a:prstGeom prst="rect">
            <a:avLst/>
          </a:prstGeom>
        </p:spPr>
        <p:txBody>
          <a:bodyPr wrap="square">
            <a:spAutoFit/>
          </a:bodyPr>
          <a:lstStyle/>
          <a:p>
            <a:r>
              <a:rPr lang="en-US" sz="2800" b="1" dirty="0">
                <a:latin typeface="Times New Roman" panose="02020603050405020304" pitchFamily="18" charset="0"/>
                <a:cs typeface="Times New Roman" panose="02020603050405020304" pitchFamily="18" charset="0"/>
              </a:rPr>
              <a:t>SUBMITTED TO</a:t>
            </a:r>
          </a:p>
          <a:p>
            <a:r>
              <a:rPr lang="en-US" sz="2800" dirty="0">
                <a:latin typeface="Times New Roman" panose="02020603050405020304" pitchFamily="18" charset="0"/>
                <a:cs typeface="Times New Roman" panose="02020603050405020304" pitchFamily="18" charset="0"/>
              </a:rPr>
              <a:t>Dr. </a:t>
            </a:r>
            <a:r>
              <a:rPr lang="en-US" sz="2800" dirty="0" err="1">
                <a:latin typeface="Times New Roman" panose="02020603050405020304" pitchFamily="18" charset="0"/>
                <a:cs typeface="Times New Roman" panose="02020603050405020304" pitchFamily="18" charset="0"/>
              </a:rPr>
              <a:t>Ranendu</a:t>
            </a:r>
            <a:r>
              <a:rPr lang="en-US" sz="2800" dirty="0">
                <a:latin typeface="Times New Roman" panose="02020603050405020304" pitchFamily="18" charset="0"/>
                <a:cs typeface="Times New Roman" panose="02020603050405020304" pitchFamily="18" charset="0"/>
              </a:rPr>
              <a:t> Ghosh</a:t>
            </a:r>
          </a:p>
          <a:p>
            <a:r>
              <a:rPr lang="en-US" sz="2800" dirty="0">
                <a:latin typeface="Times New Roman" panose="02020603050405020304" pitchFamily="18" charset="0"/>
                <a:cs typeface="Times New Roman" panose="02020603050405020304" pitchFamily="18" charset="0"/>
              </a:rPr>
              <a:t>Dr. Viral Dave</a:t>
            </a:r>
          </a:p>
        </p:txBody>
      </p:sp>
    </p:spTree>
    <p:extLst>
      <p:ext uri="{BB962C8B-B14F-4D97-AF65-F5344CB8AC3E}">
        <p14:creationId xmlns:p14="http://schemas.microsoft.com/office/powerpoint/2010/main" val="14320918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00271EFC-230D-42CB-8BCB-3A30E3BA91A7}"/>
              </a:ext>
            </a:extLst>
          </p:cNvPr>
          <p:cNvSpPr/>
          <p:nvPr/>
        </p:nvSpPr>
        <p:spPr>
          <a:xfrm>
            <a:off x="2205326" y="1936374"/>
            <a:ext cx="2886635" cy="941294"/>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264BD179-90C5-45DF-87B2-37AD04B324B6}"/>
              </a:ext>
            </a:extLst>
          </p:cNvPr>
          <p:cNvSpPr txBox="1"/>
          <p:nvPr/>
        </p:nvSpPr>
        <p:spPr>
          <a:xfrm>
            <a:off x="2205325" y="1936374"/>
            <a:ext cx="2886635" cy="830997"/>
          </a:xfrm>
          <a:prstGeom prst="rect">
            <a:avLst/>
          </a:prstGeom>
          <a:noFill/>
        </p:spPr>
        <p:txBody>
          <a:bodyPr wrap="square" rtlCol="0">
            <a:spAutoFit/>
          </a:bodyPr>
          <a:lstStyle/>
          <a:p>
            <a:pPr algn="ctr"/>
            <a:r>
              <a:rPr lang="en-US" sz="2400" dirty="0">
                <a:latin typeface="Times New Roman" panose="02020603050405020304" pitchFamily="18" charset="0"/>
                <a:cs typeface="Times New Roman" panose="02020603050405020304" pitchFamily="18" charset="0"/>
              </a:rPr>
              <a:t>Import Sample Data CSV </a:t>
            </a:r>
            <a:endParaRPr lang="en-IN" sz="2400" dirty="0">
              <a:latin typeface="Times New Roman" panose="02020603050405020304" pitchFamily="18" charset="0"/>
              <a:cs typeface="Times New Roman" panose="02020603050405020304" pitchFamily="18" charset="0"/>
            </a:endParaRPr>
          </a:p>
        </p:txBody>
      </p:sp>
      <p:sp>
        <p:nvSpPr>
          <p:cNvPr id="9" name="Rectangle: Rounded Corners 8">
            <a:extLst>
              <a:ext uri="{FF2B5EF4-FFF2-40B4-BE49-F238E27FC236}">
                <a16:creationId xmlns:a16="http://schemas.microsoft.com/office/drawing/2014/main" id="{934C3E3D-9D9A-487B-B585-2DDDEBEDE32C}"/>
              </a:ext>
            </a:extLst>
          </p:cNvPr>
          <p:cNvSpPr/>
          <p:nvPr/>
        </p:nvSpPr>
        <p:spPr>
          <a:xfrm>
            <a:off x="2528053" y="4504344"/>
            <a:ext cx="2519082" cy="941294"/>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dirty="0">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BB2107C8-4BDA-4710-80F9-7829E15B2653}"/>
              </a:ext>
            </a:extLst>
          </p:cNvPr>
          <p:cNvSpPr txBox="1"/>
          <p:nvPr/>
        </p:nvSpPr>
        <p:spPr>
          <a:xfrm>
            <a:off x="2554948" y="4536140"/>
            <a:ext cx="2537012" cy="830997"/>
          </a:xfrm>
          <a:prstGeom prst="rect">
            <a:avLst/>
          </a:prstGeom>
          <a:noFill/>
        </p:spPr>
        <p:txBody>
          <a:bodyPr wrap="square" rtlCol="0">
            <a:spAutoFit/>
          </a:bodyPr>
          <a:lstStyle/>
          <a:p>
            <a:pPr algn="ctr"/>
            <a:r>
              <a:rPr lang="en-US" sz="2400" dirty="0">
                <a:latin typeface="Times New Roman" panose="02020603050405020304" pitchFamily="18" charset="0"/>
                <a:cs typeface="Times New Roman" panose="02020603050405020304" pitchFamily="18" charset="0"/>
              </a:rPr>
              <a:t>Export Sample Points SHP file </a:t>
            </a:r>
            <a:endParaRPr lang="en-IN" sz="2400" dirty="0">
              <a:latin typeface="Times New Roman" panose="02020603050405020304" pitchFamily="18" charset="0"/>
              <a:cs typeface="Times New Roman" panose="02020603050405020304" pitchFamily="18" charset="0"/>
            </a:endParaRPr>
          </a:p>
        </p:txBody>
      </p:sp>
      <p:sp>
        <p:nvSpPr>
          <p:cNvPr id="17" name="Arrow: Right 16">
            <a:extLst>
              <a:ext uri="{FF2B5EF4-FFF2-40B4-BE49-F238E27FC236}">
                <a16:creationId xmlns:a16="http://schemas.microsoft.com/office/drawing/2014/main" id="{0EC23D39-C419-4F63-A9ED-D54E7A986404}"/>
              </a:ext>
            </a:extLst>
          </p:cNvPr>
          <p:cNvSpPr/>
          <p:nvPr/>
        </p:nvSpPr>
        <p:spPr>
          <a:xfrm>
            <a:off x="5334009" y="2205314"/>
            <a:ext cx="860611" cy="38994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6CFEA2F4-48A8-4537-9F61-56A9DC671F29}"/>
              </a:ext>
            </a:extLst>
          </p:cNvPr>
          <p:cNvSpPr/>
          <p:nvPr/>
        </p:nvSpPr>
        <p:spPr>
          <a:xfrm rot="10800000">
            <a:off x="5316080" y="4780017"/>
            <a:ext cx="860611" cy="38994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00045A50-B4AB-4991-9B91-31619F0BEFB3}"/>
              </a:ext>
            </a:extLst>
          </p:cNvPr>
          <p:cNvSpPr/>
          <p:nvPr/>
        </p:nvSpPr>
        <p:spPr>
          <a:xfrm rot="5400000">
            <a:off x="7211902" y="3293405"/>
            <a:ext cx="818457" cy="53563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2" name="Rectangle: Rounded Corners 21">
            <a:extLst>
              <a:ext uri="{FF2B5EF4-FFF2-40B4-BE49-F238E27FC236}">
                <a16:creationId xmlns:a16="http://schemas.microsoft.com/office/drawing/2014/main" id="{B046765E-118D-4A58-A5E2-D2FD74CE3FB0}"/>
              </a:ext>
            </a:extLst>
          </p:cNvPr>
          <p:cNvSpPr/>
          <p:nvPr/>
        </p:nvSpPr>
        <p:spPr>
          <a:xfrm>
            <a:off x="6308918" y="1887056"/>
            <a:ext cx="2312895" cy="941294"/>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dirty="0">
              <a:latin typeface="Times New Roman" panose="02020603050405020304" pitchFamily="18" charset="0"/>
              <a:cs typeface="Times New Roman" panose="02020603050405020304" pitchFamily="18" charset="0"/>
            </a:endParaRPr>
          </a:p>
        </p:txBody>
      </p:sp>
      <p:sp>
        <p:nvSpPr>
          <p:cNvPr id="23" name="TextBox 22">
            <a:extLst>
              <a:ext uri="{FF2B5EF4-FFF2-40B4-BE49-F238E27FC236}">
                <a16:creationId xmlns:a16="http://schemas.microsoft.com/office/drawing/2014/main" id="{F19A2989-87BB-42CF-8B84-109D14AF0429}"/>
              </a:ext>
            </a:extLst>
          </p:cNvPr>
          <p:cNvSpPr txBox="1"/>
          <p:nvPr/>
        </p:nvSpPr>
        <p:spPr>
          <a:xfrm>
            <a:off x="6380636" y="1958774"/>
            <a:ext cx="2169459" cy="830997"/>
          </a:xfrm>
          <a:prstGeom prst="rect">
            <a:avLst/>
          </a:prstGeom>
          <a:noFill/>
        </p:spPr>
        <p:txBody>
          <a:bodyPr wrap="square" rtlCol="0">
            <a:spAutoFit/>
          </a:bodyPr>
          <a:lstStyle/>
          <a:p>
            <a:pPr algn="ctr"/>
            <a:r>
              <a:rPr lang="en-US" sz="2400" dirty="0">
                <a:latin typeface="Times New Roman" panose="02020603050405020304" pitchFamily="18" charset="0"/>
                <a:cs typeface="Times New Roman" panose="02020603050405020304" pitchFamily="18" charset="0"/>
              </a:rPr>
              <a:t>Display XY</a:t>
            </a:r>
          </a:p>
          <a:p>
            <a:pPr algn="ctr"/>
            <a:r>
              <a:rPr lang="en-US" sz="2400" dirty="0">
                <a:latin typeface="Times New Roman" panose="02020603050405020304" pitchFamily="18" charset="0"/>
                <a:cs typeface="Times New Roman" panose="02020603050405020304" pitchFamily="18" charset="0"/>
              </a:rPr>
              <a:t>Data Tool</a:t>
            </a:r>
            <a:endParaRPr lang="en-IN" sz="2400" dirty="0">
              <a:latin typeface="Times New Roman" panose="02020603050405020304" pitchFamily="18" charset="0"/>
              <a:cs typeface="Times New Roman" panose="02020603050405020304" pitchFamily="18" charset="0"/>
            </a:endParaRPr>
          </a:p>
        </p:txBody>
      </p:sp>
      <p:sp>
        <p:nvSpPr>
          <p:cNvPr id="24" name="Rectangle: Rounded Corners 23">
            <a:extLst>
              <a:ext uri="{FF2B5EF4-FFF2-40B4-BE49-F238E27FC236}">
                <a16:creationId xmlns:a16="http://schemas.microsoft.com/office/drawing/2014/main" id="{347FFEA9-DFFB-4917-BB80-A5D032FA767F}"/>
              </a:ext>
            </a:extLst>
          </p:cNvPr>
          <p:cNvSpPr/>
          <p:nvPr/>
        </p:nvSpPr>
        <p:spPr>
          <a:xfrm>
            <a:off x="6571137" y="4294093"/>
            <a:ext cx="2312895" cy="1398494"/>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dirty="0">
              <a:latin typeface="Times New Roman" panose="02020603050405020304" pitchFamily="18" charset="0"/>
              <a:cs typeface="Times New Roman" panose="02020603050405020304" pitchFamily="18" charset="0"/>
            </a:endParaRPr>
          </a:p>
        </p:txBody>
      </p:sp>
      <p:sp>
        <p:nvSpPr>
          <p:cNvPr id="25" name="TextBox 24">
            <a:extLst>
              <a:ext uri="{FF2B5EF4-FFF2-40B4-BE49-F238E27FC236}">
                <a16:creationId xmlns:a16="http://schemas.microsoft.com/office/drawing/2014/main" id="{4BD77D22-B2C5-4A05-9333-C693CC04E1EF}"/>
              </a:ext>
            </a:extLst>
          </p:cNvPr>
          <p:cNvSpPr txBox="1"/>
          <p:nvPr/>
        </p:nvSpPr>
        <p:spPr>
          <a:xfrm>
            <a:off x="6642855" y="4365811"/>
            <a:ext cx="2169459" cy="1200329"/>
          </a:xfrm>
          <a:prstGeom prst="rect">
            <a:avLst/>
          </a:prstGeom>
          <a:noFill/>
        </p:spPr>
        <p:txBody>
          <a:bodyPr wrap="square" rtlCol="0">
            <a:spAutoFit/>
          </a:bodyPr>
          <a:lstStyle/>
          <a:p>
            <a:pPr algn="ctr"/>
            <a:r>
              <a:rPr lang="en-US" sz="2400" dirty="0">
                <a:latin typeface="Times New Roman" panose="02020603050405020304" pitchFamily="18" charset="0"/>
                <a:cs typeface="Times New Roman" panose="02020603050405020304" pitchFamily="18" charset="0"/>
              </a:rPr>
              <a:t>Generate the Sample Points by Lat. , Lon.</a:t>
            </a:r>
            <a:endParaRPr lang="en-IN" sz="2400" dirty="0">
              <a:latin typeface="Times New Roman" panose="02020603050405020304" pitchFamily="18" charset="0"/>
              <a:cs typeface="Times New Roman" panose="02020603050405020304" pitchFamily="18" charset="0"/>
            </a:endParaRPr>
          </a:p>
        </p:txBody>
      </p:sp>
      <p:sp>
        <p:nvSpPr>
          <p:cNvPr id="26" name="Rectangle: Rounded Corners 25">
            <a:extLst>
              <a:ext uri="{FF2B5EF4-FFF2-40B4-BE49-F238E27FC236}">
                <a16:creationId xmlns:a16="http://schemas.microsoft.com/office/drawing/2014/main" id="{51B805F5-1502-4E22-9106-E0248CE8D944}"/>
              </a:ext>
            </a:extLst>
          </p:cNvPr>
          <p:cNvSpPr/>
          <p:nvPr/>
        </p:nvSpPr>
        <p:spPr>
          <a:xfrm>
            <a:off x="430306" y="270062"/>
            <a:ext cx="11232776" cy="770964"/>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7" name="TextBox 26">
            <a:extLst>
              <a:ext uri="{FF2B5EF4-FFF2-40B4-BE49-F238E27FC236}">
                <a16:creationId xmlns:a16="http://schemas.microsoft.com/office/drawing/2014/main" id="{18B2785B-BA1C-433E-8DD5-1706AA700F9C}"/>
              </a:ext>
            </a:extLst>
          </p:cNvPr>
          <p:cNvSpPr txBox="1"/>
          <p:nvPr/>
        </p:nvSpPr>
        <p:spPr>
          <a:xfrm>
            <a:off x="502024" y="222437"/>
            <a:ext cx="11161058" cy="769441"/>
          </a:xfrm>
          <a:prstGeom prst="rect">
            <a:avLst/>
          </a:prstGeom>
          <a:noFill/>
        </p:spPr>
        <p:txBody>
          <a:bodyPr wrap="square" rtlCol="0">
            <a:spAutoFit/>
          </a:bodyPr>
          <a:lstStyle/>
          <a:p>
            <a:pPr algn="ctr"/>
            <a:r>
              <a:rPr lang="en-US" sz="4400" b="1" dirty="0">
                <a:solidFill>
                  <a:srgbClr val="002060"/>
                </a:solidFill>
                <a:latin typeface="Times New Roman" panose="02020603050405020304" pitchFamily="18" charset="0"/>
                <a:cs typeface="Times New Roman" panose="02020603050405020304" pitchFamily="18" charset="0"/>
              </a:rPr>
              <a:t>GENERATE A </a:t>
            </a:r>
            <a:r>
              <a:rPr lang="en-US" sz="4000" b="1" dirty="0">
                <a:solidFill>
                  <a:srgbClr val="002060"/>
                </a:solidFill>
                <a:latin typeface="Times New Roman" panose="02020603050405020304" pitchFamily="18" charset="0"/>
                <a:cs typeface="Times New Roman" panose="02020603050405020304" pitchFamily="18" charset="0"/>
              </a:rPr>
              <a:t>SAMPLE POINT FROM CSV</a:t>
            </a:r>
            <a:endParaRPr lang="en-IN" sz="4800" b="1" dirty="0">
              <a:solidFill>
                <a:srgbClr val="00206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689103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DADC4F5-ADB6-48D0-AD46-46F1B524A9D7}"/>
              </a:ext>
            </a:extLst>
          </p:cNvPr>
          <p:cNvPicPr>
            <a:picLocks noChangeAspect="1"/>
          </p:cNvPicPr>
          <p:nvPr/>
        </p:nvPicPr>
        <p:blipFill rotWithShape="1">
          <a:blip r:embed="rId2">
            <a:extLst>
              <a:ext uri="{28A0092B-C50C-407E-A947-70E740481C1C}">
                <a14:useLocalDpi xmlns:a14="http://schemas.microsoft.com/office/drawing/2010/main" val="0"/>
              </a:ext>
            </a:extLst>
          </a:blip>
          <a:srcRect r="27607"/>
          <a:stretch/>
        </p:blipFill>
        <p:spPr>
          <a:xfrm>
            <a:off x="4264085" y="3065929"/>
            <a:ext cx="3313302" cy="3236258"/>
          </a:xfrm>
          <a:prstGeom prst="rect">
            <a:avLst/>
          </a:prstGeom>
          <a:ln w="28575" cap="sq">
            <a:solidFill>
              <a:srgbClr val="000000"/>
            </a:solidFill>
            <a:prstDash val="solid"/>
            <a:miter lim="800000"/>
          </a:ln>
          <a:effectLst>
            <a:outerShdw blurRad="50800" dist="38100" dir="2700000" algn="tl" rotWithShape="0">
              <a:srgbClr val="000000">
                <a:alpha val="43000"/>
              </a:srgbClr>
            </a:outerShdw>
          </a:effectLst>
        </p:spPr>
      </p:pic>
      <p:pic>
        <p:nvPicPr>
          <p:cNvPr id="6" name="Picture 5">
            <a:extLst>
              <a:ext uri="{FF2B5EF4-FFF2-40B4-BE49-F238E27FC236}">
                <a16:creationId xmlns:a16="http://schemas.microsoft.com/office/drawing/2014/main" id="{9A385E16-5AE6-4BBE-A6B8-3339B6ADBF57}"/>
              </a:ext>
            </a:extLst>
          </p:cNvPr>
          <p:cNvPicPr>
            <a:picLocks noChangeAspect="1"/>
          </p:cNvPicPr>
          <p:nvPr/>
        </p:nvPicPr>
        <p:blipFill rotWithShape="1">
          <a:blip r:embed="rId3">
            <a:extLst>
              <a:ext uri="{28A0092B-C50C-407E-A947-70E740481C1C}">
                <a14:useLocalDpi xmlns:a14="http://schemas.microsoft.com/office/drawing/2010/main" val="0"/>
              </a:ext>
            </a:extLst>
          </a:blip>
          <a:srcRect r="27605"/>
          <a:stretch/>
        </p:blipFill>
        <p:spPr>
          <a:xfrm>
            <a:off x="8327307" y="3065929"/>
            <a:ext cx="3313303" cy="3236258"/>
          </a:xfrm>
          <a:prstGeom prst="rect">
            <a:avLst/>
          </a:prstGeom>
          <a:ln w="28575" cap="sq">
            <a:solidFill>
              <a:srgbClr val="000000"/>
            </a:solidFill>
            <a:prstDash val="solid"/>
            <a:miter lim="800000"/>
          </a:ln>
          <a:effectLst>
            <a:outerShdw blurRad="50800" dist="38100" dir="2700000" algn="tl" rotWithShape="0">
              <a:srgbClr val="000000">
                <a:alpha val="43000"/>
              </a:srgbClr>
            </a:outerShdw>
          </a:effectLst>
        </p:spPr>
      </p:pic>
      <p:pic>
        <p:nvPicPr>
          <p:cNvPr id="8" name="Picture 7">
            <a:extLst>
              <a:ext uri="{FF2B5EF4-FFF2-40B4-BE49-F238E27FC236}">
                <a16:creationId xmlns:a16="http://schemas.microsoft.com/office/drawing/2014/main" id="{06DC7D7C-66A7-4AFB-9005-9E9B956D3050}"/>
              </a:ext>
            </a:extLst>
          </p:cNvPr>
          <p:cNvPicPr>
            <a:picLocks noChangeAspect="1"/>
          </p:cNvPicPr>
          <p:nvPr/>
        </p:nvPicPr>
        <p:blipFill rotWithShape="1">
          <a:blip r:embed="rId4">
            <a:extLst>
              <a:ext uri="{28A0092B-C50C-407E-A947-70E740481C1C}">
                <a14:useLocalDpi xmlns:a14="http://schemas.microsoft.com/office/drawing/2010/main" val="0"/>
              </a:ext>
            </a:extLst>
          </a:blip>
          <a:srcRect r="30360"/>
          <a:stretch/>
        </p:blipFill>
        <p:spPr>
          <a:xfrm>
            <a:off x="326878" y="3065929"/>
            <a:ext cx="3187287" cy="3236258"/>
          </a:xfrm>
          <a:prstGeom prst="rect">
            <a:avLst/>
          </a:prstGeom>
          <a:ln w="28575" cap="sq">
            <a:solidFill>
              <a:srgbClr val="000000"/>
            </a:solidFill>
            <a:prstDash val="solid"/>
            <a:miter lim="800000"/>
          </a:ln>
          <a:effectLst>
            <a:outerShdw blurRad="50800" dist="38100" dir="2700000" algn="tl" rotWithShape="0">
              <a:srgbClr val="000000">
                <a:alpha val="43000"/>
              </a:srgbClr>
            </a:outerShdw>
          </a:effectLst>
        </p:spPr>
      </p:pic>
      <p:sp>
        <p:nvSpPr>
          <p:cNvPr id="9" name="TextBox 8">
            <a:extLst>
              <a:ext uri="{FF2B5EF4-FFF2-40B4-BE49-F238E27FC236}">
                <a16:creationId xmlns:a16="http://schemas.microsoft.com/office/drawing/2014/main" id="{47292E9B-AC2D-489D-8ADE-43CB85960163}"/>
              </a:ext>
            </a:extLst>
          </p:cNvPr>
          <p:cNvSpPr txBox="1"/>
          <p:nvPr/>
        </p:nvSpPr>
        <p:spPr>
          <a:xfrm>
            <a:off x="326878" y="1443318"/>
            <a:ext cx="11538244" cy="1133965"/>
          </a:xfrm>
          <a:prstGeom prst="rect">
            <a:avLst/>
          </a:prstGeom>
          <a:noFill/>
        </p:spPr>
        <p:txBody>
          <a:bodyPr wrap="square" rtlCol="0">
            <a:spAutoFit/>
          </a:bodyPr>
          <a:lstStyle/>
          <a:p>
            <a:pPr marL="342900" indent="-342900">
              <a:lnSpc>
                <a:spcPct val="150000"/>
              </a:lnSpc>
              <a:buFont typeface="Wingdings" panose="05000000000000000000" pitchFamily="2" charset="2"/>
              <a:buChar char="Ø"/>
            </a:pPr>
            <a:r>
              <a:rPr lang="en-IN" sz="2400" dirty="0">
                <a:latin typeface="Times New Roman" panose="02020603050405020304" pitchFamily="18" charset="0"/>
                <a:cs typeface="Times New Roman" panose="02020603050405020304" pitchFamily="18" charset="0"/>
              </a:rPr>
              <a:t>Normalize NDVI, DEM, and LST </a:t>
            </a:r>
            <a:r>
              <a:rPr lang="en-IN" sz="2400" dirty="0" err="1">
                <a:latin typeface="Times New Roman" panose="02020603050405020304" pitchFamily="18" charset="0"/>
                <a:cs typeface="Times New Roman" panose="02020603050405020304" pitchFamily="18" charset="0"/>
              </a:rPr>
              <a:t>GeoTIFF</a:t>
            </a:r>
            <a:r>
              <a:rPr lang="en-IN" sz="2400" dirty="0">
                <a:latin typeface="Times New Roman" panose="02020603050405020304" pitchFamily="18" charset="0"/>
                <a:cs typeface="Times New Roman" panose="02020603050405020304" pitchFamily="18" charset="0"/>
              </a:rPr>
              <a:t> files using the raster calculator tool in QGIS.</a:t>
            </a:r>
          </a:p>
          <a:p>
            <a:pPr marL="342900" indent="-342900">
              <a:lnSpc>
                <a:spcPct val="150000"/>
              </a:lnSpc>
              <a:buFont typeface="Arial" panose="020B0604020202020204" pitchFamily="34" charset="0"/>
              <a:buChar char="•"/>
            </a:pPr>
            <a:r>
              <a:rPr lang="en-IN" sz="2400" b="1" dirty="0">
                <a:latin typeface="Times New Roman" panose="02020603050405020304" pitchFamily="18" charset="0"/>
                <a:cs typeface="Times New Roman" panose="02020603050405020304" pitchFamily="18" charset="0"/>
              </a:rPr>
              <a:t>Formula:</a:t>
            </a:r>
            <a:r>
              <a:rPr lang="en-IN" sz="2400" dirty="0">
                <a:latin typeface="Times New Roman" panose="02020603050405020304" pitchFamily="18" charset="0"/>
                <a:cs typeface="Times New Roman" panose="02020603050405020304" pitchFamily="18" charset="0"/>
              </a:rPr>
              <a:t> (Raster Value - Raster Minimum) / (Raster Maximum - Raster Minimum).</a:t>
            </a:r>
          </a:p>
        </p:txBody>
      </p:sp>
      <p:sp>
        <p:nvSpPr>
          <p:cNvPr id="10" name="Rectangle: Rounded Corners 9">
            <a:extLst>
              <a:ext uri="{FF2B5EF4-FFF2-40B4-BE49-F238E27FC236}">
                <a16:creationId xmlns:a16="http://schemas.microsoft.com/office/drawing/2014/main" id="{78E558F0-CB9C-45B7-9546-5AC22B2A4C2D}"/>
              </a:ext>
            </a:extLst>
          </p:cNvPr>
          <p:cNvSpPr/>
          <p:nvPr/>
        </p:nvSpPr>
        <p:spPr>
          <a:xfrm>
            <a:off x="430306" y="251012"/>
            <a:ext cx="11232776" cy="770964"/>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TextBox 10">
            <a:extLst>
              <a:ext uri="{FF2B5EF4-FFF2-40B4-BE49-F238E27FC236}">
                <a16:creationId xmlns:a16="http://schemas.microsoft.com/office/drawing/2014/main" id="{D0B41747-0B3B-40FC-86AD-1771BAE8DCC6}"/>
              </a:ext>
            </a:extLst>
          </p:cNvPr>
          <p:cNvSpPr txBox="1"/>
          <p:nvPr/>
        </p:nvSpPr>
        <p:spPr>
          <a:xfrm>
            <a:off x="502024" y="251012"/>
            <a:ext cx="11161058" cy="830997"/>
          </a:xfrm>
          <a:prstGeom prst="rect">
            <a:avLst/>
          </a:prstGeom>
          <a:noFill/>
        </p:spPr>
        <p:txBody>
          <a:bodyPr wrap="square" rtlCol="0">
            <a:spAutoFit/>
          </a:bodyPr>
          <a:lstStyle/>
          <a:p>
            <a:pPr algn="ctr"/>
            <a:r>
              <a:rPr lang="en-US" sz="4800" b="1" dirty="0">
                <a:solidFill>
                  <a:srgbClr val="002060"/>
                </a:solidFill>
                <a:latin typeface="Times New Roman" panose="02020603050405020304" pitchFamily="18" charset="0"/>
                <a:cs typeface="Times New Roman" panose="02020603050405020304" pitchFamily="18" charset="0"/>
              </a:rPr>
              <a:t>NORMALIZED IMAGES</a:t>
            </a:r>
            <a:endParaRPr lang="en-IN" sz="4800" b="1" dirty="0">
              <a:solidFill>
                <a:srgbClr val="00206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432495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7F5128C-22A9-410E-9E51-4BA85120F1EC}"/>
              </a:ext>
            </a:extLst>
          </p:cNvPr>
          <p:cNvSpPr/>
          <p:nvPr/>
        </p:nvSpPr>
        <p:spPr>
          <a:xfrm>
            <a:off x="672353" y="1485943"/>
            <a:ext cx="10820400" cy="4411785"/>
          </a:xfrm>
          <a:prstGeom prst="rect">
            <a:avLst/>
          </a:prstGeom>
        </p:spPr>
        <p:txBody>
          <a:bodyPr wrap="square">
            <a:spAutoFit/>
          </a:bodyPr>
          <a:lstStyle/>
          <a:p>
            <a:pPr>
              <a:lnSpc>
                <a:spcPct val="200000"/>
              </a:lnSpc>
              <a:buFont typeface="+mj-lt"/>
              <a:buAutoNum type="arabicPeriod"/>
            </a:pPr>
            <a:r>
              <a:rPr lang="en-IN" sz="2400" b="0" i="0" dirty="0">
                <a:solidFill>
                  <a:srgbClr val="1F1F1F"/>
                </a:solidFill>
                <a:effectLst/>
                <a:latin typeface="Times New Roman" panose="02020603050405020304" pitchFamily="18" charset="0"/>
                <a:cs typeface="Times New Roman" panose="02020603050405020304" pitchFamily="18" charset="0"/>
              </a:rPr>
              <a:t>Load normalized NDVI, DEM, and LST raster images into QGIS.</a:t>
            </a:r>
          </a:p>
          <a:p>
            <a:pPr>
              <a:lnSpc>
                <a:spcPct val="200000"/>
              </a:lnSpc>
              <a:buFont typeface="+mj-lt"/>
              <a:buAutoNum type="arabicPeriod"/>
            </a:pPr>
            <a:r>
              <a:rPr lang="en-IN" sz="2400" b="0" i="0" dirty="0">
                <a:solidFill>
                  <a:srgbClr val="1F1F1F"/>
                </a:solidFill>
                <a:effectLst/>
                <a:latin typeface="Times New Roman" panose="02020603050405020304" pitchFamily="18" charset="0"/>
                <a:cs typeface="Times New Roman" panose="02020603050405020304" pitchFamily="18" charset="0"/>
              </a:rPr>
              <a:t>Import sample point coordinates (X, Y) into QGIS.</a:t>
            </a:r>
          </a:p>
          <a:p>
            <a:pPr>
              <a:lnSpc>
                <a:spcPct val="200000"/>
              </a:lnSpc>
              <a:buFont typeface="+mj-lt"/>
              <a:buAutoNum type="arabicPeriod"/>
            </a:pPr>
            <a:r>
              <a:rPr lang="en-IN" sz="2400" b="0" i="0" dirty="0">
                <a:solidFill>
                  <a:srgbClr val="1F1F1F"/>
                </a:solidFill>
                <a:effectLst/>
                <a:latin typeface="Times New Roman" panose="02020603050405020304" pitchFamily="18" charset="0"/>
                <a:cs typeface="Times New Roman" panose="02020603050405020304" pitchFamily="18" charset="0"/>
              </a:rPr>
              <a:t>Extract raster values for each sample point using the "Sample Raster Values" tool.</a:t>
            </a:r>
          </a:p>
          <a:p>
            <a:pPr>
              <a:lnSpc>
                <a:spcPct val="200000"/>
              </a:lnSpc>
              <a:buFont typeface="+mj-lt"/>
              <a:buAutoNum type="arabicPeriod"/>
            </a:pPr>
            <a:r>
              <a:rPr lang="en-IN" sz="2400" b="0" i="0" dirty="0">
                <a:solidFill>
                  <a:srgbClr val="1F1F1F"/>
                </a:solidFill>
                <a:effectLst/>
                <a:latin typeface="Times New Roman" panose="02020603050405020304" pitchFamily="18" charset="0"/>
                <a:cs typeface="Times New Roman" panose="02020603050405020304" pitchFamily="18" charset="0"/>
              </a:rPr>
              <a:t>Generate sampled points for each variable (NDVI, DEM, LST).</a:t>
            </a:r>
          </a:p>
          <a:p>
            <a:pPr>
              <a:lnSpc>
                <a:spcPct val="200000"/>
              </a:lnSpc>
              <a:buFont typeface="+mj-lt"/>
              <a:buAutoNum type="arabicPeriod"/>
            </a:pPr>
            <a:r>
              <a:rPr lang="en-IN" sz="2400" b="0" i="0" dirty="0">
                <a:solidFill>
                  <a:srgbClr val="1F1F1F"/>
                </a:solidFill>
                <a:effectLst/>
                <a:latin typeface="Times New Roman" panose="02020603050405020304" pitchFamily="18" charset="0"/>
                <a:cs typeface="Times New Roman" panose="02020603050405020304" pitchFamily="18" charset="0"/>
              </a:rPr>
              <a:t>Add new columns to the sample point layer for NDVI, DEM, and LST.</a:t>
            </a:r>
          </a:p>
          <a:p>
            <a:pPr>
              <a:lnSpc>
                <a:spcPct val="200000"/>
              </a:lnSpc>
              <a:buFont typeface="+mj-lt"/>
              <a:buAutoNum type="arabicPeriod"/>
            </a:pPr>
            <a:r>
              <a:rPr lang="en-IN" sz="2400" b="0" i="0" dirty="0">
                <a:solidFill>
                  <a:srgbClr val="1F1F1F"/>
                </a:solidFill>
                <a:effectLst/>
                <a:latin typeface="Times New Roman" panose="02020603050405020304" pitchFamily="18" charset="0"/>
                <a:cs typeface="Times New Roman" panose="02020603050405020304" pitchFamily="18" charset="0"/>
              </a:rPr>
              <a:t>Populate these columns with the sampled values.</a:t>
            </a:r>
          </a:p>
        </p:txBody>
      </p:sp>
      <p:sp>
        <p:nvSpPr>
          <p:cNvPr id="4" name="Rectangle: Rounded Corners 3">
            <a:extLst>
              <a:ext uri="{FF2B5EF4-FFF2-40B4-BE49-F238E27FC236}">
                <a16:creationId xmlns:a16="http://schemas.microsoft.com/office/drawing/2014/main" id="{E723848D-A0BB-4893-99BA-620D8CC9CCBB}"/>
              </a:ext>
            </a:extLst>
          </p:cNvPr>
          <p:cNvSpPr/>
          <p:nvPr/>
        </p:nvSpPr>
        <p:spPr>
          <a:xfrm>
            <a:off x="430306" y="251012"/>
            <a:ext cx="11232776" cy="770964"/>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TextBox 4">
            <a:extLst>
              <a:ext uri="{FF2B5EF4-FFF2-40B4-BE49-F238E27FC236}">
                <a16:creationId xmlns:a16="http://schemas.microsoft.com/office/drawing/2014/main" id="{F622EF35-282D-4633-86D9-014A98BBA062}"/>
              </a:ext>
            </a:extLst>
          </p:cNvPr>
          <p:cNvSpPr txBox="1"/>
          <p:nvPr/>
        </p:nvSpPr>
        <p:spPr>
          <a:xfrm>
            <a:off x="502024" y="251012"/>
            <a:ext cx="11161058" cy="830997"/>
          </a:xfrm>
          <a:prstGeom prst="rect">
            <a:avLst/>
          </a:prstGeom>
          <a:noFill/>
        </p:spPr>
        <p:txBody>
          <a:bodyPr wrap="square" rtlCol="0">
            <a:spAutoFit/>
          </a:bodyPr>
          <a:lstStyle/>
          <a:p>
            <a:pPr algn="ctr"/>
            <a:r>
              <a:rPr lang="en-US" sz="4800" b="1" dirty="0">
                <a:solidFill>
                  <a:srgbClr val="002060"/>
                </a:solidFill>
                <a:latin typeface="Times New Roman" panose="02020603050405020304" pitchFamily="18" charset="0"/>
                <a:cs typeface="Times New Roman" panose="02020603050405020304" pitchFamily="18" charset="0"/>
              </a:rPr>
              <a:t>SAMPLE RASTER DATA</a:t>
            </a:r>
            <a:endParaRPr lang="en-IN" sz="4800" b="1" dirty="0">
              <a:solidFill>
                <a:srgbClr val="00206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801149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DA1393C-84F1-4F31-AB75-D10101581EBB}"/>
              </a:ext>
            </a:extLst>
          </p:cNvPr>
          <p:cNvSpPr txBox="1"/>
          <p:nvPr/>
        </p:nvSpPr>
        <p:spPr>
          <a:xfrm>
            <a:off x="134471" y="1398495"/>
            <a:ext cx="7171765" cy="5011949"/>
          </a:xfrm>
          <a:prstGeom prst="rect">
            <a:avLst/>
          </a:prstGeom>
          <a:noFill/>
        </p:spPr>
        <p:txBody>
          <a:bodyPr wrap="square" rtlCol="0">
            <a:spAutoFit/>
          </a:bodyPr>
          <a:lstStyle/>
          <a:p>
            <a:pPr marL="342900" indent="-342900" algn="just">
              <a:lnSpc>
                <a:spcPct val="150000"/>
              </a:lnSpc>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Import normalized NDVI, DEM, and LST raster images into ERDAS Imagine.</a:t>
            </a:r>
          </a:p>
          <a:p>
            <a:pPr marL="342900" indent="-342900" algn="just">
              <a:lnSpc>
                <a:spcPct val="150000"/>
              </a:lnSpc>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Then go to Spectral tool and then go to Stack Layers.</a:t>
            </a:r>
          </a:p>
          <a:p>
            <a:pPr marL="342900" indent="-342900" algn="just">
              <a:lnSpc>
                <a:spcPct val="150000"/>
              </a:lnSpc>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Use the "Stack Layers" tool in ERDAS Imagine to combine the raster images into a single multiband image.</a:t>
            </a:r>
          </a:p>
          <a:p>
            <a:pPr marL="342900" indent="-342900" algn="just">
              <a:lnSpc>
                <a:spcPct val="150000"/>
              </a:lnSpc>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Specify the output file name, location, and TIFF file order.</a:t>
            </a:r>
          </a:p>
          <a:p>
            <a:pPr marL="342900" indent="-342900" algn="just">
              <a:lnSpc>
                <a:spcPct val="150000"/>
              </a:lnSpc>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Save the stacked image in TIFF format.</a:t>
            </a:r>
          </a:p>
        </p:txBody>
      </p:sp>
      <p:pic>
        <p:nvPicPr>
          <p:cNvPr id="5" name="Picture 4">
            <a:extLst>
              <a:ext uri="{FF2B5EF4-FFF2-40B4-BE49-F238E27FC236}">
                <a16:creationId xmlns:a16="http://schemas.microsoft.com/office/drawing/2014/main" id="{E268DDE6-8D00-4136-9D81-397D4F95CC68}"/>
              </a:ext>
            </a:extLst>
          </p:cNvPr>
          <p:cNvPicPr>
            <a:picLocks noChangeAspect="1"/>
          </p:cNvPicPr>
          <p:nvPr/>
        </p:nvPicPr>
        <p:blipFill rotWithShape="1">
          <a:blip r:embed="rId2">
            <a:extLst>
              <a:ext uri="{28A0092B-C50C-407E-A947-70E740481C1C}">
                <a14:useLocalDpi xmlns:a14="http://schemas.microsoft.com/office/drawing/2010/main" val="0"/>
              </a:ext>
            </a:extLst>
          </a:blip>
          <a:srcRect r="41496"/>
          <a:stretch/>
        </p:blipFill>
        <p:spPr>
          <a:xfrm>
            <a:off x="7646894" y="1398495"/>
            <a:ext cx="4034867" cy="4876800"/>
          </a:xfrm>
          <a:prstGeom prst="rect">
            <a:avLst/>
          </a:prstGeom>
          <a:ln w="28575" cap="sq">
            <a:solidFill>
              <a:srgbClr val="000000"/>
            </a:solidFill>
            <a:prstDash val="solid"/>
            <a:miter lim="800000"/>
          </a:ln>
          <a:effectLst>
            <a:outerShdw blurRad="50800" dist="38100" dir="2700000" algn="tl" rotWithShape="0">
              <a:srgbClr val="000000">
                <a:alpha val="43000"/>
              </a:srgbClr>
            </a:outerShdw>
          </a:effectLst>
        </p:spPr>
      </p:pic>
      <p:sp>
        <p:nvSpPr>
          <p:cNvPr id="6" name="Rectangle: Rounded Corners 5">
            <a:extLst>
              <a:ext uri="{FF2B5EF4-FFF2-40B4-BE49-F238E27FC236}">
                <a16:creationId xmlns:a16="http://schemas.microsoft.com/office/drawing/2014/main" id="{64CF6E29-5408-430A-B61B-20A8C4034B5A}"/>
              </a:ext>
            </a:extLst>
          </p:cNvPr>
          <p:cNvSpPr/>
          <p:nvPr/>
        </p:nvSpPr>
        <p:spPr>
          <a:xfrm>
            <a:off x="430306" y="251012"/>
            <a:ext cx="11232776" cy="770964"/>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7" name="TextBox 6">
            <a:extLst>
              <a:ext uri="{FF2B5EF4-FFF2-40B4-BE49-F238E27FC236}">
                <a16:creationId xmlns:a16="http://schemas.microsoft.com/office/drawing/2014/main" id="{0A27FB80-1FE7-4E3C-9E5B-46B8F0FE7193}"/>
              </a:ext>
            </a:extLst>
          </p:cNvPr>
          <p:cNvSpPr txBox="1"/>
          <p:nvPr/>
        </p:nvSpPr>
        <p:spPr>
          <a:xfrm>
            <a:off x="502024" y="251012"/>
            <a:ext cx="11161058" cy="830997"/>
          </a:xfrm>
          <a:prstGeom prst="rect">
            <a:avLst/>
          </a:prstGeom>
          <a:noFill/>
        </p:spPr>
        <p:txBody>
          <a:bodyPr wrap="square" rtlCol="0">
            <a:spAutoFit/>
          </a:bodyPr>
          <a:lstStyle/>
          <a:p>
            <a:pPr algn="ctr"/>
            <a:r>
              <a:rPr lang="en-US" sz="4800" b="1" dirty="0">
                <a:solidFill>
                  <a:srgbClr val="002060"/>
                </a:solidFill>
                <a:latin typeface="Times New Roman" panose="02020603050405020304" pitchFamily="18" charset="0"/>
                <a:cs typeface="Times New Roman" panose="02020603050405020304" pitchFamily="18" charset="0"/>
              </a:rPr>
              <a:t>STACK IMAGE</a:t>
            </a:r>
            <a:endParaRPr lang="en-IN" sz="4800" b="1" dirty="0">
              <a:solidFill>
                <a:srgbClr val="00206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961235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8240DBC-64EA-4254-A09F-0C93612D1340}"/>
              </a:ext>
            </a:extLst>
          </p:cNvPr>
          <p:cNvSpPr txBox="1"/>
          <p:nvPr/>
        </p:nvSpPr>
        <p:spPr>
          <a:xfrm>
            <a:off x="6046694" y="4983644"/>
            <a:ext cx="5232427" cy="1200329"/>
          </a:xfrm>
          <a:prstGeom prst="rect">
            <a:avLst/>
          </a:prstGeom>
          <a:noFill/>
        </p:spPr>
        <p:txBody>
          <a:bodyPr wrap="square" rtlCol="0">
            <a:spAutoFit/>
          </a:bodyPr>
          <a:lstStyle/>
          <a:p>
            <a:pPr marL="342900" indent="-342900" algn="just">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MAE and  RMSE are the measure differences between predicted and actual values.</a:t>
            </a:r>
            <a:endParaRPr lang="en-IN" sz="2400"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8FAAC61D-737C-4E6D-BCE8-EEECF43F6955}"/>
              </a:ext>
            </a:extLst>
          </p:cNvPr>
          <p:cNvPicPr>
            <a:picLocks noChangeAspect="1"/>
          </p:cNvPicPr>
          <p:nvPr/>
        </p:nvPicPr>
        <p:blipFill>
          <a:blip r:embed="rId2"/>
          <a:stretch>
            <a:fillRect/>
          </a:stretch>
        </p:blipFill>
        <p:spPr>
          <a:xfrm>
            <a:off x="512467" y="4208999"/>
            <a:ext cx="5232427" cy="2579776"/>
          </a:xfrm>
          <a:prstGeom prst="rect">
            <a:avLst/>
          </a:prstGeom>
        </p:spPr>
      </p:pic>
      <p:sp>
        <p:nvSpPr>
          <p:cNvPr id="4" name="Rectangle: Rounded Corners 3">
            <a:extLst>
              <a:ext uri="{FF2B5EF4-FFF2-40B4-BE49-F238E27FC236}">
                <a16:creationId xmlns:a16="http://schemas.microsoft.com/office/drawing/2014/main" id="{0B514A69-1BE5-4C61-8B54-4EEBF9C4EB83}"/>
              </a:ext>
            </a:extLst>
          </p:cNvPr>
          <p:cNvSpPr/>
          <p:nvPr/>
        </p:nvSpPr>
        <p:spPr>
          <a:xfrm>
            <a:off x="618562" y="1287395"/>
            <a:ext cx="2115671" cy="902715"/>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8AB3493C-4E7B-4328-8AED-6E0C0C97DE5D}"/>
              </a:ext>
            </a:extLst>
          </p:cNvPr>
          <p:cNvSpPr txBox="1"/>
          <p:nvPr/>
        </p:nvSpPr>
        <p:spPr>
          <a:xfrm>
            <a:off x="690280" y="1359113"/>
            <a:ext cx="1918447" cy="830997"/>
          </a:xfrm>
          <a:prstGeom prst="rect">
            <a:avLst/>
          </a:prstGeom>
          <a:noFill/>
        </p:spPr>
        <p:txBody>
          <a:bodyPr wrap="square" rtlCol="0">
            <a:spAutoFit/>
          </a:bodyPr>
          <a:lstStyle/>
          <a:p>
            <a:pPr algn="ctr"/>
            <a:r>
              <a:rPr lang="en-US" sz="2400" dirty="0">
                <a:latin typeface="Times New Roman" panose="02020603050405020304" pitchFamily="18" charset="0"/>
                <a:cs typeface="Times New Roman" panose="02020603050405020304" pitchFamily="18" charset="0"/>
              </a:rPr>
              <a:t>Data Collection</a:t>
            </a:r>
            <a:endParaRPr lang="en-IN" sz="2400" dirty="0">
              <a:latin typeface="Times New Roman" panose="02020603050405020304" pitchFamily="18" charset="0"/>
              <a:cs typeface="Times New Roman" panose="02020603050405020304" pitchFamily="18" charset="0"/>
            </a:endParaRPr>
          </a:p>
        </p:txBody>
      </p:sp>
      <p:sp>
        <p:nvSpPr>
          <p:cNvPr id="6" name="Rectangle: Rounded Corners 5">
            <a:extLst>
              <a:ext uri="{FF2B5EF4-FFF2-40B4-BE49-F238E27FC236}">
                <a16:creationId xmlns:a16="http://schemas.microsoft.com/office/drawing/2014/main" id="{7F008B50-5EF4-4271-AFD1-6E4547B753CD}"/>
              </a:ext>
            </a:extLst>
          </p:cNvPr>
          <p:cNvSpPr/>
          <p:nvPr/>
        </p:nvSpPr>
        <p:spPr>
          <a:xfrm>
            <a:off x="4464422" y="1287395"/>
            <a:ext cx="2115671" cy="902715"/>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C8848EEA-5FDD-4BCF-980B-7CA4A98CDAE2}"/>
              </a:ext>
            </a:extLst>
          </p:cNvPr>
          <p:cNvSpPr txBox="1"/>
          <p:nvPr/>
        </p:nvSpPr>
        <p:spPr>
          <a:xfrm>
            <a:off x="4536140" y="1359113"/>
            <a:ext cx="1918447" cy="830997"/>
          </a:xfrm>
          <a:prstGeom prst="rect">
            <a:avLst/>
          </a:prstGeom>
          <a:noFill/>
        </p:spPr>
        <p:txBody>
          <a:bodyPr wrap="square" rtlCol="0">
            <a:spAutoFit/>
          </a:bodyPr>
          <a:lstStyle/>
          <a:p>
            <a:pPr algn="ctr"/>
            <a:r>
              <a:rPr lang="en-US" sz="2400" dirty="0">
                <a:latin typeface="Times New Roman" panose="02020603050405020304" pitchFamily="18" charset="0"/>
                <a:cs typeface="Times New Roman" panose="02020603050405020304" pitchFamily="18" charset="0"/>
              </a:rPr>
              <a:t>Model Processing</a:t>
            </a:r>
            <a:endParaRPr lang="en-IN" sz="2400" dirty="0">
              <a:latin typeface="Times New Roman" panose="02020603050405020304" pitchFamily="18" charset="0"/>
              <a:cs typeface="Times New Roman" panose="02020603050405020304" pitchFamily="18" charset="0"/>
            </a:endParaRPr>
          </a:p>
        </p:txBody>
      </p:sp>
      <p:sp>
        <p:nvSpPr>
          <p:cNvPr id="8" name="Rectangle: Rounded Corners 7">
            <a:extLst>
              <a:ext uri="{FF2B5EF4-FFF2-40B4-BE49-F238E27FC236}">
                <a16:creationId xmlns:a16="http://schemas.microsoft.com/office/drawing/2014/main" id="{2A74D0FD-C98E-4BF1-94E8-2718ED179787}"/>
              </a:ext>
            </a:extLst>
          </p:cNvPr>
          <p:cNvSpPr/>
          <p:nvPr/>
        </p:nvSpPr>
        <p:spPr>
          <a:xfrm>
            <a:off x="8346143" y="1287395"/>
            <a:ext cx="2115671" cy="902715"/>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dirty="0">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4F56A521-4131-432A-8B02-6A379A1ADAAA}"/>
              </a:ext>
            </a:extLst>
          </p:cNvPr>
          <p:cNvSpPr txBox="1"/>
          <p:nvPr/>
        </p:nvSpPr>
        <p:spPr>
          <a:xfrm>
            <a:off x="8417861" y="1359113"/>
            <a:ext cx="1918447" cy="830997"/>
          </a:xfrm>
          <a:prstGeom prst="rect">
            <a:avLst/>
          </a:prstGeom>
          <a:noFill/>
        </p:spPr>
        <p:txBody>
          <a:bodyPr wrap="square" rtlCol="0">
            <a:spAutoFit/>
          </a:bodyPr>
          <a:lstStyle/>
          <a:p>
            <a:pPr algn="ctr"/>
            <a:r>
              <a:rPr lang="en-US" sz="2400" dirty="0">
                <a:latin typeface="Times New Roman" panose="02020603050405020304" pitchFamily="18" charset="0"/>
                <a:cs typeface="Times New Roman" panose="02020603050405020304" pitchFamily="18" charset="0"/>
              </a:rPr>
              <a:t>Model Selection</a:t>
            </a:r>
            <a:endParaRPr lang="en-IN" sz="2400" dirty="0">
              <a:latin typeface="Times New Roman" panose="02020603050405020304" pitchFamily="18" charset="0"/>
              <a:cs typeface="Times New Roman" panose="02020603050405020304" pitchFamily="18" charset="0"/>
            </a:endParaRPr>
          </a:p>
        </p:txBody>
      </p:sp>
      <p:sp>
        <p:nvSpPr>
          <p:cNvPr id="10" name="Rectangle: Rounded Corners 9">
            <a:extLst>
              <a:ext uri="{FF2B5EF4-FFF2-40B4-BE49-F238E27FC236}">
                <a16:creationId xmlns:a16="http://schemas.microsoft.com/office/drawing/2014/main" id="{B59EB174-CF46-4F8D-A8F8-273ED7D81A09}"/>
              </a:ext>
            </a:extLst>
          </p:cNvPr>
          <p:cNvSpPr/>
          <p:nvPr/>
        </p:nvSpPr>
        <p:spPr>
          <a:xfrm>
            <a:off x="8417861" y="3053442"/>
            <a:ext cx="2115671" cy="902715"/>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dirty="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1BEF356E-3B80-4F7C-BD4F-095584889063}"/>
              </a:ext>
            </a:extLst>
          </p:cNvPr>
          <p:cNvSpPr txBox="1"/>
          <p:nvPr/>
        </p:nvSpPr>
        <p:spPr>
          <a:xfrm>
            <a:off x="8489579" y="3125160"/>
            <a:ext cx="1918447" cy="830997"/>
          </a:xfrm>
          <a:prstGeom prst="rect">
            <a:avLst/>
          </a:prstGeom>
          <a:noFill/>
        </p:spPr>
        <p:txBody>
          <a:bodyPr wrap="square" rtlCol="0">
            <a:spAutoFit/>
          </a:bodyPr>
          <a:lstStyle/>
          <a:p>
            <a:pPr algn="ctr"/>
            <a:r>
              <a:rPr lang="en-US" sz="2400" dirty="0">
                <a:latin typeface="Times New Roman" panose="02020603050405020304" pitchFamily="18" charset="0"/>
                <a:cs typeface="Times New Roman" panose="02020603050405020304" pitchFamily="18" charset="0"/>
              </a:rPr>
              <a:t>Model Training</a:t>
            </a:r>
            <a:endParaRPr lang="en-IN" sz="2400" dirty="0">
              <a:latin typeface="Times New Roman" panose="02020603050405020304" pitchFamily="18" charset="0"/>
              <a:cs typeface="Times New Roman" panose="02020603050405020304" pitchFamily="18" charset="0"/>
            </a:endParaRPr>
          </a:p>
        </p:txBody>
      </p:sp>
      <p:sp>
        <p:nvSpPr>
          <p:cNvPr id="12" name="Rectangle: Rounded Corners 11">
            <a:extLst>
              <a:ext uri="{FF2B5EF4-FFF2-40B4-BE49-F238E27FC236}">
                <a16:creationId xmlns:a16="http://schemas.microsoft.com/office/drawing/2014/main" id="{8E16377D-BAA3-4582-BAB2-FEC891FF0124}"/>
              </a:ext>
            </a:extLst>
          </p:cNvPr>
          <p:cNvSpPr/>
          <p:nvPr/>
        </p:nvSpPr>
        <p:spPr>
          <a:xfrm>
            <a:off x="4536140" y="3053442"/>
            <a:ext cx="2115671" cy="902715"/>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dirty="0">
              <a:latin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id="{D63646D2-6F0F-4FB6-9B6C-DB2C017AFFE0}"/>
              </a:ext>
            </a:extLst>
          </p:cNvPr>
          <p:cNvSpPr txBox="1"/>
          <p:nvPr/>
        </p:nvSpPr>
        <p:spPr>
          <a:xfrm>
            <a:off x="4607858" y="3125160"/>
            <a:ext cx="1918447" cy="830997"/>
          </a:xfrm>
          <a:prstGeom prst="rect">
            <a:avLst/>
          </a:prstGeom>
          <a:noFill/>
        </p:spPr>
        <p:txBody>
          <a:bodyPr wrap="square" rtlCol="0">
            <a:spAutoFit/>
          </a:bodyPr>
          <a:lstStyle/>
          <a:p>
            <a:pPr algn="ctr"/>
            <a:r>
              <a:rPr lang="en-US" sz="2400" dirty="0">
                <a:latin typeface="Times New Roman" panose="02020603050405020304" pitchFamily="18" charset="0"/>
                <a:cs typeface="Times New Roman" panose="02020603050405020304" pitchFamily="18" charset="0"/>
              </a:rPr>
              <a:t>Generate Raster Images</a:t>
            </a:r>
            <a:endParaRPr lang="en-IN" sz="2400" dirty="0">
              <a:latin typeface="Times New Roman" panose="02020603050405020304" pitchFamily="18" charset="0"/>
              <a:cs typeface="Times New Roman" panose="02020603050405020304" pitchFamily="18" charset="0"/>
            </a:endParaRPr>
          </a:p>
        </p:txBody>
      </p:sp>
      <p:sp>
        <p:nvSpPr>
          <p:cNvPr id="14" name="Rectangle: Rounded Corners 13">
            <a:extLst>
              <a:ext uri="{FF2B5EF4-FFF2-40B4-BE49-F238E27FC236}">
                <a16:creationId xmlns:a16="http://schemas.microsoft.com/office/drawing/2014/main" id="{76B9C501-8A80-4C94-A776-A9FC8DF2AF57}"/>
              </a:ext>
            </a:extLst>
          </p:cNvPr>
          <p:cNvSpPr/>
          <p:nvPr/>
        </p:nvSpPr>
        <p:spPr>
          <a:xfrm>
            <a:off x="806823" y="3125160"/>
            <a:ext cx="2115671" cy="902715"/>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dirty="0">
              <a:latin typeface="Times New Roman" panose="02020603050405020304" pitchFamily="18" charset="0"/>
              <a:cs typeface="Times New Roman" panose="02020603050405020304" pitchFamily="18" charset="0"/>
            </a:endParaRPr>
          </a:p>
        </p:txBody>
      </p:sp>
      <p:sp>
        <p:nvSpPr>
          <p:cNvPr id="15" name="TextBox 14">
            <a:extLst>
              <a:ext uri="{FF2B5EF4-FFF2-40B4-BE49-F238E27FC236}">
                <a16:creationId xmlns:a16="http://schemas.microsoft.com/office/drawing/2014/main" id="{2732578C-0AFC-415D-A593-03FAF8786DC1}"/>
              </a:ext>
            </a:extLst>
          </p:cNvPr>
          <p:cNvSpPr txBox="1"/>
          <p:nvPr/>
        </p:nvSpPr>
        <p:spPr>
          <a:xfrm>
            <a:off x="878541" y="3196878"/>
            <a:ext cx="1918447" cy="830997"/>
          </a:xfrm>
          <a:prstGeom prst="rect">
            <a:avLst/>
          </a:prstGeom>
          <a:noFill/>
        </p:spPr>
        <p:txBody>
          <a:bodyPr wrap="square" rtlCol="0">
            <a:spAutoFit/>
          </a:bodyPr>
          <a:lstStyle/>
          <a:p>
            <a:pPr algn="ctr"/>
            <a:r>
              <a:rPr lang="en-US" sz="2400" dirty="0">
                <a:latin typeface="Times New Roman" panose="02020603050405020304" pitchFamily="18" charset="0"/>
                <a:cs typeface="Times New Roman" panose="02020603050405020304" pitchFamily="18" charset="0"/>
              </a:rPr>
              <a:t>Export TIFF file</a:t>
            </a:r>
            <a:endParaRPr lang="en-IN" sz="2400" dirty="0">
              <a:latin typeface="Times New Roman" panose="02020603050405020304" pitchFamily="18" charset="0"/>
              <a:cs typeface="Times New Roman" panose="02020603050405020304" pitchFamily="18" charset="0"/>
            </a:endParaRPr>
          </a:p>
        </p:txBody>
      </p:sp>
      <p:sp>
        <p:nvSpPr>
          <p:cNvPr id="16" name="Arrow: Right 15">
            <a:extLst>
              <a:ext uri="{FF2B5EF4-FFF2-40B4-BE49-F238E27FC236}">
                <a16:creationId xmlns:a16="http://schemas.microsoft.com/office/drawing/2014/main" id="{409C4654-0179-456F-9245-10EBEA3B7AC0}"/>
              </a:ext>
            </a:extLst>
          </p:cNvPr>
          <p:cNvSpPr/>
          <p:nvPr/>
        </p:nvSpPr>
        <p:spPr>
          <a:xfrm>
            <a:off x="3137647" y="1579637"/>
            <a:ext cx="860611" cy="38994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Arrow: Right 16">
            <a:extLst>
              <a:ext uri="{FF2B5EF4-FFF2-40B4-BE49-F238E27FC236}">
                <a16:creationId xmlns:a16="http://schemas.microsoft.com/office/drawing/2014/main" id="{14F1404A-2B39-4F06-A69C-DD139C7ABD7F}"/>
              </a:ext>
            </a:extLst>
          </p:cNvPr>
          <p:cNvSpPr/>
          <p:nvPr/>
        </p:nvSpPr>
        <p:spPr>
          <a:xfrm>
            <a:off x="7010405" y="1543778"/>
            <a:ext cx="860611" cy="38994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0072E4D2-C2E9-40B3-8D33-0F93DED05BE5}"/>
              </a:ext>
            </a:extLst>
          </p:cNvPr>
          <p:cNvSpPr/>
          <p:nvPr/>
        </p:nvSpPr>
        <p:spPr>
          <a:xfrm rot="10800000">
            <a:off x="3176750" y="3345684"/>
            <a:ext cx="860611" cy="38994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A765B0DF-FB61-4698-8819-1C674C333B40}"/>
              </a:ext>
            </a:extLst>
          </p:cNvPr>
          <p:cNvSpPr/>
          <p:nvPr/>
        </p:nvSpPr>
        <p:spPr>
          <a:xfrm rot="10800000">
            <a:off x="7037301" y="3309825"/>
            <a:ext cx="860611" cy="38994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F15B165E-F8F1-4E23-A250-1D3382BF4A95}"/>
              </a:ext>
            </a:extLst>
          </p:cNvPr>
          <p:cNvSpPr/>
          <p:nvPr/>
        </p:nvSpPr>
        <p:spPr>
          <a:xfrm rot="5400000">
            <a:off x="9131941" y="2431333"/>
            <a:ext cx="687509" cy="34849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1" name="Rectangle: Rounded Corners 20">
            <a:extLst>
              <a:ext uri="{FF2B5EF4-FFF2-40B4-BE49-F238E27FC236}">
                <a16:creationId xmlns:a16="http://schemas.microsoft.com/office/drawing/2014/main" id="{B63DC70C-C4DB-4C74-8F97-2915411FC5C3}"/>
              </a:ext>
            </a:extLst>
          </p:cNvPr>
          <p:cNvSpPr/>
          <p:nvPr/>
        </p:nvSpPr>
        <p:spPr>
          <a:xfrm>
            <a:off x="430306" y="251012"/>
            <a:ext cx="11232776" cy="770964"/>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2" name="TextBox 21">
            <a:extLst>
              <a:ext uri="{FF2B5EF4-FFF2-40B4-BE49-F238E27FC236}">
                <a16:creationId xmlns:a16="http://schemas.microsoft.com/office/drawing/2014/main" id="{4F6AE523-76FC-4520-8B6C-A35C7E0BAD6A}"/>
              </a:ext>
            </a:extLst>
          </p:cNvPr>
          <p:cNvSpPr txBox="1"/>
          <p:nvPr/>
        </p:nvSpPr>
        <p:spPr>
          <a:xfrm>
            <a:off x="502024" y="251012"/>
            <a:ext cx="11161058" cy="830997"/>
          </a:xfrm>
          <a:prstGeom prst="rect">
            <a:avLst/>
          </a:prstGeom>
          <a:noFill/>
        </p:spPr>
        <p:txBody>
          <a:bodyPr wrap="square" rtlCol="0">
            <a:spAutoFit/>
          </a:bodyPr>
          <a:lstStyle/>
          <a:p>
            <a:pPr algn="ctr"/>
            <a:r>
              <a:rPr lang="en-US" sz="4800" b="1" dirty="0">
                <a:solidFill>
                  <a:srgbClr val="002060"/>
                </a:solidFill>
                <a:latin typeface="Times New Roman" panose="02020603050405020304" pitchFamily="18" charset="0"/>
                <a:cs typeface="Times New Roman" panose="02020603050405020304" pitchFamily="18" charset="0"/>
              </a:rPr>
              <a:t>MACHINE LEARNING</a:t>
            </a:r>
            <a:endParaRPr lang="en-IN" sz="4800" b="1" dirty="0">
              <a:solidFill>
                <a:srgbClr val="00206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620004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a:extLst>
              <a:ext uri="{FF2B5EF4-FFF2-40B4-BE49-F238E27FC236}">
                <a16:creationId xmlns:a16="http://schemas.microsoft.com/office/drawing/2014/main" id="{E4CE6560-EAC2-47D4-869D-CFF48FBC793F}"/>
              </a:ext>
            </a:extLst>
          </p:cNvPr>
          <p:cNvGraphicFramePr>
            <a:graphicFrameLocks noGrp="1"/>
          </p:cNvGraphicFramePr>
          <p:nvPr>
            <p:extLst>
              <p:ext uri="{D42A27DB-BD31-4B8C-83A1-F6EECF244321}">
                <p14:modId xmlns:p14="http://schemas.microsoft.com/office/powerpoint/2010/main" val="837664608"/>
              </p:ext>
            </p:extLst>
          </p:nvPr>
        </p:nvGraphicFramePr>
        <p:xfrm>
          <a:off x="8501267" y="2057400"/>
          <a:ext cx="3307978" cy="2743200"/>
        </p:xfrm>
        <a:graphic>
          <a:graphicData uri="http://schemas.openxmlformats.org/drawingml/2006/table">
            <a:tbl>
              <a:tblPr firstRow="1" bandRow="1">
                <a:tableStyleId>{5C22544A-7EE6-4342-B048-85BDC9FD1C3A}</a:tableStyleId>
              </a:tblPr>
              <a:tblGrid>
                <a:gridCol w="1653989">
                  <a:extLst>
                    <a:ext uri="{9D8B030D-6E8A-4147-A177-3AD203B41FA5}">
                      <a16:colId xmlns:a16="http://schemas.microsoft.com/office/drawing/2014/main" val="59453808"/>
                    </a:ext>
                  </a:extLst>
                </a:gridCol>
                <a:gridCol w="1653989">
                  <a:extLst>
                    <a:ext uri="{9D8B030D-6E8A-4147-A177-3AD203B41FA5}">
                      <a16:colId xmlns:a16="http://schemas.microsoft.com/office/drawing/2014/main" val="3138430458"/>
                    </a:ext>
                  </a:extLst>
                </a:gridCol>
              </a:tblGrid>
              <a:tr h="370840">
                <a:tc>
                  <a:txBody>
                    <a:bodyPr/>
                    <a:lstStyle/>
                    <a:p>
                      <a:r>
                        <a:rPr lang="en-US" sz="2400" dirty="0">
                          <a:latin typeface="Times New Roman" panose="02020603050405020304" pitchFamily="18" charset="0"/>
                          <a:cs typeface="Times New Roman" panose="02020603050405020304" pitchFamily="18" charset="0"/>
                        </a:rPr>
                        <a:t>K Level</a:t>
                      </a:r>
                      <a:endParaRPr lang="en-IN" sz="2400" dirty="0">
                        <a:latin typeface="Times New Roman" panose="02020603050405020304" pitchFamily="18" charset="0"/>
                        <a:cs typeface="Times New Roman" panose="02020603050405020304" pitchFamily="18" charset="0"/>
                      </a:endParaRPr>
                    </a:p>
                  </a:txBody>
                  <a:tcPr/>
                </a:tc>
                <a:tc>
                  <a:txBody>
                    <a:bodyPr/>
                    <a:lstStyle/>
                    <a:p>
                      <a:r>
                        <a:rPr lang="en-US" sz="2400" dirty="0">
                          <a:latin typeface="Times New Roman" panose="02020603050405020304" pitchFamily="18" charset="0"/>
                          <a:cs typeface="Times New Roman" panose="02020603050405020304" pitchFamily="18" charset="0"/>
                        </a:rPr>
                        <a:t>Village</a:t>
                      </a:r>
                      <a:endParaRPr lang="en-IN" sz="2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850091651"/>
                  </a:ext>
                </a:extLst>
              </a:tr>
              <a:tr h="370840">
                <a:tc rowSpan="3">
                  <a:txBody>
                    <a:bodyPr/>
                    <a:lstStyle/>
                    <a:p>
                      <a:r>
                        <a:rPr lang="en-IN" sz="2400" b="1" dirty="0">
                          <a:latin typeface="Times New Roman" panose="02020603050405020304" pitchFamily="18" charset="0"/>
                          <a:cs typeface="Times New Roman" panose="02020603050405020304" pitchFamily="18" charset="0"/>
                        </a:rPr>
                        <a:t>87.7-329.6</a:t>
                      </a:r>
                    </a:p>
                  </a:txBody>
                  <a:tcPr/>
                </a:tc>
                <a:tc>
                  <a:txBody>
                    <a:bodyPr/>
                    <a:lstStyle/>
                    <a:p>
                      <a:r>
                        <a:rPr lang="en-IN" sz="2400" b="0" i="0" kern="1200" dirty="0" err="1">
                          <a:solidFill>
                            <a:schemeClr val="dk1"/>
                          </a:solidFill>
                          <a:effectLst/>
                          <a:latin typeface="Times New Roman" panose="02020603050405020304" pitchFamily="18" charset="0"/>
                          <a:ea typeface="+mn-ea"/>
                          <a:cs typeface="Times New Roman" panose="02020603050405020304" pitchFamily="18" charset="0"/>
                        </a:rPr>
                        <a:t>Ranipura</a:t>
                      </a:r>
                      <a:endParaRPr lang="en-IN" sz="2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7110558"/>
                  </a:ext>
                </a:extLst>
              </a:tr>
              <a:tr h="370840">
                <a:tc vMerge="1">
                  <a:txBody>
                    <a:bodyPr/>
                    <a:lstStyle/>
                    <a:p>
                      <a:endParaRPr lang="en-IN"/>
                    </a:p>
                  </a:txBody>
                  <a:tcPr/>
                </a:tc>
                <a:tc>
                  <a:txBody>
                    <a:bodyPr/>
                    <a:lstStyle/>
                    <a:p>
                      <a:r>
                        <a:rPr lang="en-IN" sz="2400" b="0" i="0" kern="1200" dirty="0" err="1">
                          <a:solidFill>
                            <a:schemeClr val="dk1"/>
                          </a:solidFill>
                          <a:effectLst/>
                          <a:latin typeface="Times New Roman" panose="02020603050405020304" pitchFamily="18" charset="0"/>
                          <a:ea typeface="+mn-ea"/>
                          <a:cs typeface="Times New Roman" panose="02020603050405020304" pitchFamily="18" charset="0"/>
                        </a:rPr>
                        <a:t>Tulsigam</a:t>
                      </a:r>
                      <a:endParaRPr lang="en-IN" sz="2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128609512"/>
                  </a:ext>
                </a:extLst>
              </a:tr>
              <a:tr h="370840">
                <a:tc vMerge="1">
                  <a:txBody>
                    <a:bodyPr/>
                    <a:lstStyle/>
                    <a:p>
                      <a:endParaRPr lang="en-IN" dirty="0"/>
                    </a:p>
                  </a:txBody>
                  <a:tcPr/>
                </a:tc>
                <a:tc>
                  <a:txBody>
                    <a:bodyPr/>
                    <a:lstStyle/>
                    <a:p>
                      <a:r>
                        <a:rPr lang="en-IN" sz="2400" b="0" i="0" kern="1200" dirty="0" err="1">
                          <a:solidFill>
                            <a:schemeClr val="dk1"/>
                          </a:solidFill>
                          <a:effectLst/>
                          <a:latin typeface="Times New Roman" panose="02020603050405020304" pitchFamily="18" charset="0"/>
                          <a:ea typeface="+mn-ea"/>
                          <a:cs typeface="Times New Roman" panose="02020603050405020304" pitchFamily="18" charset="0"/>
                        </a:rPr>
                        <a:t>Udalpur</a:t>
                      </a:r>
                      <a:endParaRPr lang="en-IN" sz="2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927043703"/>
                  </a:ext>
                </a:extLst>
              </a:tr>
              <a:tr h="370840">
                <a:tc rowSpan="2">
                  <a:txBody>
                    <a:bodyPr/>
                    <a:lstStyle/>
                    <a:p>
                      <a:r>
                        <a:rPr lang="en-IN" sz="2400" b="1" dirty="0">
                          <a:latin typeface="Times New Roman" panose="02020603050405020304" pitchFamily="18" charset="0"/>
                          <a:cs typeface="Times New Roman" panose="02020603050405020304" pitchFamily="18" charset="0"/>
                        </a:rPr>
                        <a:t>400.6-457.9 </a:t>
                      </a:r>
                      <a:r>
                        <a:rPr lang="en-IN" sz="2400" dirty="0">
                          <a:latin typeface="Times New Roman" panose="02020603050405020304" pitchFamily="18" charset="0"/>
                          <a:cs typeface="Times New Roman" panose="02020603050405020304" pitchFamily="18" charset="0"/>
                        </a:rPr>
                        <a:t> </a:t>
                      </a:r>
                    </a:p>
                  </a:txBody>
                  <a:tcPr/>
                </a:tc>
                <a:tc>
                  <a:txBody>
                    <a:bodyPr/>
                    <a:lstStyle/>
                    <a:p>
                      <a:r>
                        <a:rPr lang="en-IN" sz="2400" b="0" i="0" kern="1200" dirty="0">
                          <a:solidFill>
                            <a:schemeClr val="dk1"/>
                          </a:solidFill>
                          <a:effectLst/>
                          <a:latin typeface="Times New Roman" panose="02020603050405020304" pitchFamily="18" charset="0"/>
                          <a:ea typeface="+mn-ea"/>
                          <a:cs typeface="Times New Roman" panose="02020603050405020304" pitchFamily="18" charset="0"/>
                        </a:rPr>
                        <a:t>Nada</a:t>
                      </a:r>
                      <a:endParaRPr lang="en-IN" sz="2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405581540"/>
                  </a:ext>
                </a:extLst>
              </a:tr>
              <a:tr h="370840">
                <a:tc vMerge="1">
                  <a:txBody>
                    <a:bodyPr/>
                    <a:lstStyle/>
                    <a:p>
                      <a:endParaRPr lang="en-IN" dirty="0"/>
                    </a:p>
                  </a:txBody>
                  <a:tcPr/>
                </a:tc>
                <a:tc>
                  <a:txBody>
                    <a:bodyPr/>
                    <a:lstStyle/>
                    <a:p>
                      <a:r>
                        <a:rPr lang="en-IN" sz="2400" b="0" i="0" kern="1200" dirty="0" err="1">
                          <a:solidFill>
                            <a:schemeClr val="dk1"/>
                          </a:solidFill>
                          <a:effectLst/>
                          <a:latin typeface="Times New Roman" panose="02020603050405020304" pitchFamily="18" charset="0"/>
                          <a:ea typeface="+mn-ea"/>
                          <a:cs typeface="Times New Roman" panose="02020603050405020304" pitchFamily="18" charset="0"/>
                        </a:rPr>
                        <a:t>Borbar</a:t>
                      </a:r>
                      <a:endParaRPr lang="en-IN" sz="2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274353580"/>
                  </a:ext>
                </a:extLst>
              </a:tr>
            </a:tbl>
          </a:graphicData>
        </a:graphic>
      </p:graphicFrame>
      <p:sp>
        <p:nvSpPr>
          <p:cNvPr id="8" name="Rectangle: Rounded Corners 7">
            <a:extLst>
              <a:ext uri="{FF2B5EF4-FFF2-40B4-BE49-F238E27FC236}">
                <a16:creationId xmlns:a16="http://schemas.microsoft.com/office/drawing/2014/main" id="{E4F6EA36-FE1A-42E5-ACB0-119B8E7F7A56}"/>
              </a:ext>
            </a:extLst>
          </p:cNvPr>
          <p:cNvSpPr/>
          <p:nvPr/>
        </p:nvSpPr>
        <p:spPr>
          <a:xfrm>
            <a:off x="430306" y="251012"/>
            <a:ext cx="11232776" cy="770964"/>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9" name="TextBox 8">
            <a:extLst>
              <a:ext uri="{FF2B5EF4-FFF2-40B4-BE49-F238E27FC236}">
                <a16:creationId xmlns:a16="http://schemas.microsoft.com/office/drawing/2014/main" id="{D59A9798-8A9F-4FAB-B32C-BEB722871899}"/>
              </a:ext>
            </a:extLst>
          </p:cNvPr>
          <p:cNvSpPr txBox="1"/>
          <p:nvPr/>
        </p:nvSpPr>
        <p:spPr>
          <a:xfrm>
            <a:off x="502024" y="251012"/>
            <a:ext cx="11161058" cy="830997"/>
          </a:xfrm>
          <a:prstGeom prst="rect">
            <a:avLst/>
          </a:prstGeom>
          <a:noFill/>
        </p:spPr>
        <p:txBody>
          <a:bodyPr wrap="square" rtlCol="0">
            <a:spAutoFit/>
          </a:bodyPr>
          <a:lstStyle/>
          <a:p>
            <a:pPr algn="ctr"/>
            <a:r>
              <a:rPr lang="en-US" sz="4800" b="1" dirty="0">
                <a:solidFill>
                  <a:srgbClr val="002060"/>
                </a:solidFill>
                <a:latin typeface="Times New Roman" panose="02020603050405020304" pitchFamily="18" charset="0"/>
                <a:cs typeface="Times New Roman" panose="02020603050405020304" pitchFamily="18" charset="0"/>
              </a:rPr>
              <a:t>POTASSIUM MAPPING</a:t>
            </a:r>
            <a:endParaRPr lang="en-IN" sz="4800" b="1" dirty="0">
              <a:solidFill>
                <a:srgbClr val="002060"/>
              </a:solidFill>
              <a:latin typeface="Times New Roman" panose="02020603050405020304" pitchFamily="18" charset="0"/>
              <a:cs typeface="Times New Roman" panose="02020603050405020304" pitchFamily="18" charset="0"/>
            </a:endParaRPr>
          </a:p>
        </p:txBody>
      </p:sp>
      <p:grpSp>
        <p:nvGrpSpPr>
          <p:cNvPr id="3" name="Group 2">
            <a:extLst>
              <a:ext uri="{FF2B5EF4-FFF2-40B4-BE49-F238E27FC236}">
                <a16:creationId xmlns:a16="http://schemas.microsoft.com/office/drawing/2014/main" id="{047AFF66-528A-43D7-A74A-EC74EF2AF779}"/>
              </a:ext>
            </a:extLst>
          </p:cNvPr>
          <p:cNvGrpSpPr/>
          <p:nvPr/>
        </p:nvGrpSpPr>
        <p:grpSpPr>
          <a:xfrm>
            <a:off x="382755" y="1192306"/>
            <a:ext cx="7873373" cy="5567082"/>
            <a:chOff x="382755" y="1192306"/>
            <a:chExt cx="7873373" cy="5567082"/>
          </a:xfrm>
        </p:grpSpPr>
        <p:pic>
          <p:nvPicPr>
            <p:cNvPr id="5" name="Picture 4">
              <a:extLst>
                <a:ext uri="{FF2B5EF4-FFF2-40B4-BE49-F238E27FC236}">
                  <a16:creationId xmlns:a16="http://schemas.microsoft.com/office/drawing/2014/main" id="{C27A3C32-C663-4526-A610-231E2DA213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2755" y="1192306"/>
              <a:ext cx="7873373" cy="5567082"/>
            </a:xfrm>
            <a:prstGeom prst="rect">
              <a:avLst/>
            </a:prstGeom>
            <a:ln w="28575" cap="sq">
              <a:solidFill>
                <a:srgbClr val="000000"/>
              </a:solidFill>
              <a:prstDash val="solid"/>
              <a:miter lim="800000"/>
            </a:ln>
            <a:effectLst>
              <a:outerShdw blurRad="50800" dist="38100" dir="2700000" algn="tl" rotWithShape="0">
                <a:srgbClr val="000000">
                  <a:alpha val="43000"/>
                </a:srgbClr>
              </a:outerShdw>
            </a:effectLst>
          </p:spPr>
        </p:pic>
        <p:pic>
          <p:nvPicPr>
            <p:cNvPr id="2" name="Picture 1">
              <a:extLst>
                <a:ext uri="{FF2B5EF4-FFF2-40B4-BE49-F238E27FC236}">
                  <a16:creationId xmlns:a16="http://schemas.microsoft.com/office/drawing/2014/main" id="{528DD356-3FFD-4FC8-9010-4DE2B4F4B71B}"/>
                </a:ext>
              </a:extLst>
            </p:cNvPr>
            <p:cNvPicPr>
              <a:picLocks noChangeAspect="1"/>
            </p:cNvPicPr>
            <p:nvPr/>
          </p:nvPicPr>
          <p:blipFill>
            <a:blip r:embed="rId3"/>
            <a:stretch>
              <a:fillRect/>
            </a:stretch>
          </p:blipFill>
          <p:spPr>
            <a:xfrm>
              <a:off x="6174829" y="4637382"/>
              <a:ext cx="1265877" cy="1028312"/>
            </a:xfrm>
            <a:prstGeom prst="rect">
              <a:avLst/>
            </a:prstGeom>
          </p:spPr>
        </p:pic>
        <p:sp>
          <p:nvSpPr>
            <p:cNvPr id="7" name="TextBox 6">
              <a:extLst>
                <a:ext uri="{FF2B5EF4-FFF2-40B4-BE49-F238E27FC236}">
                  <a16:creationId xmlns:a16="http://schemas.microsoft.com/office/drawing/2014/main" id="{B998F2BA-2F7F-4941-9BD9-7B35777134B9}"/>
                </a:ext>
              </a:extLst>
            </p:cNvPr>
            <p:cNvSpPr txBox="1"/>
            <p:nvPr/>
          </p:nvSpPr>
          <p:spPr>
            <a:xfrm>
              <a:off x="6174829" y="4554070"/>
              <a:ext cx="1291897" cy="276999"/>
            </a:xfrm>
            <a:prstGeom prst="rect">
              <a:avLst/>
            </a:prstGeom>
            <a:noFill/>
          </p:spPr>
          <p:txBody>
            <a:bodyPr wrap="square" rtlCol="0">
              <a:spAutoFit/>
            </a:bodyPr>
            <a:lstStyle/>
            <a:p>
              <a:r>
                <a:rPr lang="en-IN" sz="1200" dirty="0">
                  <a:latin typeface="Times New Roman" panose="02020603050405020304" pitchFamily="18" charset="0"/>
                  <a:cs typeface="Times New Roman" panose="02020603050405020304" pitchFamily="18" charset="0"/>
                </a:rPr>
                <a:t>87.7-329.6 </a:t>
              </a:r>
            </a:p>
          </p:txBody>
        </p:sp>
        <p:sp>
          <p:nvSpPr>
            <p:cNvPr id="10" name="TextBox 9">
              <a:extLst>
                <a:ext uri="{FF2B5EF4-FFF2-40B4-BE49-F238E27FC236}">
                  <a16:creationId xmlns:a16="http://schemas.microsoft.com/office/drawing/2014/main" id="{99809061-C676-4F16-A8D6-E9BD39964E94}"/>
                </a:ext>
              </a:extLst>
            </p:cNvPr>
            <p:cNvSpPr txBox="1"/>
            <p:nvPr/>
          </p:nvSpPr>
          <p:spPr>
            <a:xfrm>
              <a:off x="6161818" y="4789374"/>
              <a:ext cx="1291897" cy="276999"/>
            </a:xfrm>
            <a:prstGeom prst="rect">
              <a:avLst/>
            </a:prstGeom>
            <a:noFill/>
          </p:spPr>
          <p:txBody>
            <a:bodyPr wrap="square" rtlCol="0">
              <a:spAutoFit/>
            </a:bodyPr>
            <a:lstStyle/>
            <a:p>
              <a:r>
                <a:rPr lang="en-IN" sz="1200" dirty="0">
                  <a:latin typeface="Times New Roman" panose="02020603050405020304" pitchFamily="18" charset="0"/>
                  <a:cs typeface="Times New Roman" panose="02020603050405020304" pitchFamily="18" charset="0"/>
                </a:rPr>
                <a:t>329.6-387.02 </a:t>
              </a:r>
            </a:p>
          </p:txBody>
        </p:sp>
        <p:sp>
          <p:nvSpPr>
            <p:cNvPr id="11" name="TextBox 10">
              <a:extLst>
                <a:ext uri="{FF2B5EF4-FFF2-40B4-BE49-F238E27FC236}">
                  <a16:creationId xmlns:a16="http://schemas.microsoft.com/office/drawing/2014/main" id="{E02E0E65-9600-41FF-B613-BEBF7C067A70}"/>
                </a:ext>
              </a:extLst>
            </p:cNvPr>
            <p:cNvSpPr txBox="1"/>
            <p:nvPr/>
          </p:nvSpPr>
          <p:spPr>
            <a:xfrm>
              <a:off x="6175467" y="4995108"/>
              <a:ext cx="1291897" cy="276999"/>
            </a:xfrm>
            <a:prstGeom prst="rect">
              <a:avLst/>
            </a:prstGeom>
            <a:noFill/>
          </p:spPr>
          <p:txBody>
            <a:bodyPr wrap="square" rtlCol="0">
              <a:spAutoFit/>
            </a:bodyPr>
            <a:lstStyle/>
            <a:p>
              <a:r>
                <a:rPr lang="en-IN" sz="1200" dirty="0">
                  <a:latin typeface="Times New Roman" panose="02020603050405020304" pitchFamily="18" charset="0"/>
                  <a:cs typeface="Times New Roman" panose="02020603050405020304" pitchFamily="18" charset="0"/>
                </a:rPr>
                <a:t>387.02-400.6 </a:t>
              </a:r>
            </a:p>
          </p:txBody>
        </p:sp>
        <p:sp>
          <p:nvSpPr>
            <p:cNvPr id="12" name="TextBox 11">
              <a:extLst>
                <a:ext uri="{FF2B5EF4-FFF2-40B4-BE49-F238E27FC236}">
                  <a16:creationId xmlns:a16="http://schemas.microsoft.com/office/drawing/2014/main" id="{9E689E3A-2474-4224-A2E0-5E93A6B74AF5}"/>
                </a:ext>
              </a:extLst>
            </p:cNvPr>
            <p:cNvSpPr txBox="1"/>
            <p:nvPr/>
          </p:nvSpPr>
          <p:spPr>
            <a:xfrm>
              <a:off x="6174829" y="5200639"/>
              <a:ext cx="1291897" cy="276999"/>
            </a:xfrm>
            <a:prstGeom prst="rect">
              <a:avLst/>
            </a:prstGeom>
            <a:noFill/>
          </p:spPr>
          <p:txBody>
            <a:bodyPr wrap="square" rtlCol="0">
              <a:spAutoFit/>
            </a:bodyPr>
            <a:lstStyle/>
            <a:p>
              <a:r>
                <a:rPr lang="en-IN" sz="1200" dirty="0">
                  <a:latin typeface="Times New Roman" panose="02020603050405020304" pitchFamily="18" charset="0"/>
                  <a:cs typeface="Times New Roman" panose="02020603050405020304" pitchFamily="18" charset="0"/>
                </a:rPr>
                <a:t>400.6-457.9  </a:t>
              </a:r>
            </a:p>
          </p:txBody>
        </p:sp>
        <p:sp>
          <p:nvSpPr>
            <p:cNvPr id="13" name="TextBox 12">
              <a:extLst>
                <a:ext uri="{FF2B5EF4-FFF2-40B4-BE49-F238E27FC236}">
                  <a16:creationId xmlns:a16="http://schemas.microsoft.com/office/drawing/2014/main" id="{695DA48B-3F6B-43A2-A9E7-410AFB2C440D}"/>
                </a:ext>
              </a:extLst>
            </p:cNvPr>
            <p:cNvSpPr txBox="1"/>
            <p:nvPr/>
          </p:nvSpPr>
          <p:spPr>
            <a:xfrm>
              <a:off x="6174829" y="5430375"/>
              <a:ext cx="1291897" cy="276999"/>
            </a:xfrm>
            <a:prstGeom prst="rect">
              <a:avLst/>
            </a:prstGeom>
            <a:noFill/>
          </p:spPr>
          <p:txBody>
            <a:bodyPr wrap="square" rtlCol="0">
              <a:spAutoFit/>
            </a:bodyPr>
            <a:lstStyle/>
            <a:p>
              <a:r>
                <a:rPr lang="en-IN" sz="1200" dirty="0">
                  <a:latin typeface="Times New Roman" panose="02020603050405020304" pitchFamily="18" charset="0"/>
                  <a:cs typeface="Times New Roman" panose="02020603050405020304" pitchFamily="18" charset="0"/>
                </a:rPr>
                <a:t>400.6-457.9  </a:t>
              </a:r>
            </a:p>
          </p:txBody>
        </p:sp>
      </p:grpSp>
    </p:spTree>
    <p:extLst>
      <p:ext uri="{BB962C8B-B14F-4D97-AF65-F5344CB8AC3E}">
        <p14:creationId xmlns:p14="http://schemas.microsoft.com/office/powerpoint/2010/main" val="12525865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69B0568E-79D4-43F2-AFC2-CD35A90EFC56}"/>
              </a:ext>
            </a:extLst>
          </p:cNvPr>
          <p:cNvGraphicFramePr>
            <a:graphicFrameLocks noGrp="1"/>
          </p:cNvGraphicFramePr>
          <p:nvPr>
            <p:extLst>
              <p:ext uri="{D42A27DB-BD31-4B8C-83A1-F6EECF244321}">
                <p14:modId xmlns:p14="http://schemas.microsoft.com/office/powerpoint/2010/main" val="2449418501"/>
              </p:ext>
            </p:extLst>
          </p:nvPr>
        </p:nvGraphicFramePr>
        <p:xfrm>
          <a:off x="8226479" y="2427525"/>
          <a:ext cx="3546908" cy="3261360"/>
        </p:xfrm>
        <a:graphic>
          <a:graphicData uri="http://schemas.openxmlformats.org/drawingml/2006/table">
            <a:tbl>
              <a:tblPr firstRow="1" bandRow="1">
                <a:tableStyleId>{5C22544A-7EE6-4342-B048-85BDC9FD1C3A}</a:tableStyleId>
              </a:tblPr>
              <a:tblGrid>
                <a:gridCol w="1773454">
                  <a:extLst>
                    <a:ext uri="{9D8B030D-6E8A-4147-A177-3AD203B41FA5}">
                      <a16:colId xmlns:a16="http://schemas.microsoft.com/office/drawing/2014/main" val="59453808"/>
                    </a:ext>
                  </a:extLst>
                </a:gridCol>
                <a:gridCol w="1773454">
                  <a:extLst>
                    <a:ext uri="{9D8B030D-6E8A-4147-A177-3AD203B41FA5}">
                      <a16:colId xmlns:a16="http://schemas.microsoft.com/office/drawing/2014/main" val="3138430458"/>
                    </a:ext>
                  </a:extLst>
                </a:gridCol>
              </a:tblGrid>
              <a:tr h="370840">
                <a:tc>
                  <a:txBody>
                    <a:bodyPr/>
                    <a:lstStyle/>
                    <a:p>
                      <a:r>
                        <a:rPr lang="en-US" sz="2400" dirty="0">
                          <a:latin typeface="Times New Roman" panose="02020603050405020304" pitchFamily="18" charset="0"/>
                          <a:cs typeface="Times New Roman" panose="02020603050405020304" pitchFamily="18" charset="0"/>
                        </a:rPr>
                        <a:t>EC Level (</a:t>
                      </a:r>
                      <a:r>
                        <a:rPr lang="en-US" sz="2400" dirty="0" err="1">
                          <a:latin typeface="Times New Roman" panose="02020603050405020304" pitchFamily="18" charset="0"/>
                          <a:cs typeface="Times New Roman" panose="02020603050405020304" pitchFamily="18" charset="0"/>
                        </a:rPr>
                        <a:t>dS</a:t>
                      </a:r>
                      <a:r>
                        <a:rPr lang="en-US" sz="2400" dirty="0">
                          <a:latin typeface="Times New Roman" panose="02020603050405020304" pitchFamily="18" charset="0"/>
                          <a:cs typeface="Times New Roman" panose="02020603050405020304" pitchFamily="18" charset="0"/>
                        </a:rPr>
                        <a:t>/m)</a:t>
                      </a:r>
                      <a:endParaRPr lang="en-IN" sz="2400" dirty="0">
                        <a:latin typeface="Times New Roman" panose="02020603050405020304" pitchFamily="18" charset="0"/>
                        <a:cs typeface="Times New Roman" panose="02020603050405020304" pitchFamily="18" charset="0"/>
                      </a:endParaRPr>
                    </a:p>
                  </a:txBody>
                  <a:tcPr/>
                </a:tc>
                <a:tc>
                  <a:txBody>
                    <a:bodyPr/>
                    <a:lstStyle/>
                    <a:p>
                      <a:r>
                        <a:rPr lang="en-US" sz="2400" dirty="0">
                          <a:latin typeface="Times New Roman" panose="02020603050405020304" pitchFamily="18" charset="0"/>
                          <a:cs typeface="Times New Roman" panose="02020603050405020304" pitchFamily="18" charset="0"/>
                        </a:rPr>
                        <a:t>Village</a:t>
                      </a:r>
                      <a:endParaRPr lang="en-IN" sz="2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850091651"/>
                  </a:ext>
                </a:extLst>
              </a:tr>
              <a:tr h="370840">
                <a:tc rowSpan="3">
                  <a:txBody>
                    <a:bodyPr/>
                    <a:lstStyle/>
                    <a:p>
                      <a:endParaRPr lang="en-US" sz="2400" b="1" dirty="0">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IN" sz="2400" b="1" dirty="0">
                          <a:latin typeface="Times New Roman" panose="02020603050405020304" pitchFamily="18" charset="0"/>
                          <a:cs typeface="Times New Roman" panose="02020603050405020304" pitchFamily="18" charset="0"/>
                        </a:rPr>
                        <a:t>0.0-0.703</a:t>
                      </a:r>
                    </a:p>
                    <a:p>
                      <a:endParaRPr lang="en-IN" sz="2400" b="1" dirty="0">
                        <a:latin typeface="Times New Roman" panose="02020603050405020304" pitchFamily="18" charset="0"/>
                        <a:cs typeface="Times New Roman" panose="02020603050405020304" pitchFamily="18" charset="0"/>
                      </a:endParaRPr>
                    </a:p>
                  </a:txBody>
                  <a:tcPr/>
                </a:tc>
                <a:tc>
                  <a:txBody>
                    <a:bodyPr/>
                    <a:lstStyle/>
                    <a:p>
                      <a:r>
                        <a:rPr lang="en-IN" sz="2400" b="0" dirty="0" err="1">
                          <a:effectLst/>
                          <a:latin typeface="Times New Roman" panose="02020603050405020304" pitchFamily="18" charset="0"/>
                          <a:cs typeface="Times New Roman" panose="02020603050405020304" pitchFamily="18" charset="0"/>
                        </a:rPr>
                        <a:t>Tulsipura</a:t>
                      </a:r>
                      <a:endParaRPr lang="en-IN" sz="2400" b="0" dirty="0">
                        <a:effectLst/>
                        <a:latin typeface="Times New Roman" panose="02020603050405020304" pitchFamily="18" charset="0"/>
                        <a:cs typeface="Times New Roman" panose="02020603050405020304" pitchFamily="18" charset="0"/>
                      </a:endParaRPr>
                    </a:p>
                  </a:txBody>
                  <a:tcPr marL="121920" marR="121920" marT="121920" marB="121920" anchor="ctr"/>
                </a:tc>
                <a:extLst>
                  <a:ext uri="{0D108BD9-81ED-4DB2-BD59-A6C34878D82A}">
                    <a16:rowId xmlns:a16="http://schemas.microsoft.com/office/drawing/2014/main" val="1007110558"/>
                  </a:ext>
                </a:extLst>
              </a:tr>
              <a:tr h="370840">
                <a:tc vMerge="1">
                  <a:txBody>
                    <a:bodyPr/>
                    <a:lstStyle/>
                    <a:p>
                      <a:endParaRPr lang="en-IN"/>
                    </a:p>
                  </a:txBody>
                  <a:tcPr/>
                </a:tc>
                <a:tc>
                  <a:txBody>
                    <a:bodyPr/>
                    <a:lstStyle/>
                    <a:p>
                      <a:r>
                        <a:rPr lang="en-IN" sz="2400" b="0" i="0" kern="1200" dirty="0" err="1">
                          <a:solidFill>
                            <a:schemeClr val="dk1"/>
                          </a:solidFill>
                          <a:effectLst/>
                          <a:latin typeface="Times New Roman" panose="02020603050405020304" pitchFamily="18" charset="0"/>
                          <a:ea typeface="+mn-ea"/>
                          <a:cs typeface="Times New Roman" panose="02020603050405020304" pitchFamily="18" charset="0"/>
                        </a:rPr>
                        <a:t>Gambhipur</a:t>
                      </a:r>
                      <a:endParaRPr lang="en-IN" sz="2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128609512"/>
                  </a:ext>
                </a:extLst>
              </a:tr>
              <a:tr h="370840">
                <a:tc vMerge="1">
                  <a:txBody>
                    <a:bodyPr/>
                    <a:lstStyle/>
                    <a:p>
                      <a:endParaRPr lang="en-IN" dirty="0"/>
                    </a:p>
                  </a:txBody>
                  <a:tcPr/>
                </a:tc>
                <a:tc>
                  <a:txBody>
                    <a:bodyPr/>
                    <a:lstStyle/>
                    <a:p>
                      <a:r>
                        <a:rPr lang="en-IN" sz="2400" b="0" i="0" kern="1200" dirty="0" err="1">
                          <a:solidFill>
                            <a:schemeClr val="dk1"/>
                          </a:solidFill>
                          <a:effectLst/>
                          <a:latin typeface="Times New Roman" panose="02020603050405020304" pitchFamily="18" charset="0"/>
                          <a:ea typeface="+mn-ea"/>
                          <a:cs typeface="Times New Roman" panose="02020603050405020304" pitchFamily="18" charset="0"/>
                        </a:rPr>
                        <a:t>Vejpur</a:t>
                      </a:r>
                      <a:endParaRPr lang="en-IN" sz="2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927043703"/>
                  </a:ext>
                </a:extLst>
              </a:tr>
              <a:tr h="370840">
                <a:tc rowSpan="2">
                  <a:txBody>
                    <a:bodyPr/>
                    <a:lstStyle/>
                    <a:p>
                      <a:r>
                        <a:rPr lang="en-IN" sz="2400" b="1" dirty="0">
                          <a:latin typeface="Times New Roman" panose="02020603050405020304" pitchFamily="18" charset="0"/>
                          <a:cs typeface="Times New Roman" panose="02020603050405020304" pitchFamily="18" charset="0"/>
                        </a:rPr>
                        <a:t>0.83-1.5</a:t>
                      </a:r>
                    </a:p>
                  </a:txBody>
                  <a:tcPr/>
                </a:tc>
                <a:tc>
                  <a:txBody>
                    <a:bodyPr/>
                    <a:lstStyle/>
                    <a:p>
                      <a:r>
                        <a:rPr lang="en-IN" sz="2400" b="0" i="0" kern="1200" dirty="0">
                          <a:solidFill>
                            <a:schemeClr val="dk1"/>
                          </a:solidFill>
                          <a:effectLst/>
                          <a:latin typeface="Times New Roman" panose="02020603050405020304" pitchFamily="18" charset="0"/>
                          <a:ea typeface="+mn-ea"/>
                          <a:cs typeface="Times New Roman" panose="02020603050405020304" pitchFamily="18" charset="0"/>
                        </a:rPr>
                        <a:t>Pura</a:t>
                      </a:r>
                      <a:endParaRPr lang="en-IN" sz="2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405581540"/>
                  </a:ext>
                </a:extLst>
              </a:tr>
              <a:tr h="370840">
                <a:tc vMerge="1">
                  <a:txBody>
                    <a:bodyPr/>
                    <a:lstStyle/>
                    <a:p>
                      <a:endParaRPr lang="en-IN" dirty="0"/>
                    </a:p>
                  </a:txBody>
                  <a:tcPr/>
                </a:tc>
                <a:tc>
                  <a:txBody>
                    <a:bodyPr/>
                    <a:lstStyle/>
                    <a:p>
                      <a:r>
                        <a:rPr lang="en-IN" sz="2400" b="0" i="0" kern="1200" dirty="0" err="1">
                          <a:solidFill>
                            <a:schemeClr val="dk1"/>
                          </a:solidFill>
                          <a:effectLst/>
                          <a:latin typeface="Times New Roman" panose="02020603050405020304" pitchFamily="18" charset="0"/>
                          <a:ea typeface="+mn-ea"/>
                          <a:cs typeface="Times New Roman" panose="02020603050405020304" pitchFamily="18" charset="0"/>
                        </a:rPr>
                        <a:t>Urad</a:t>
                      </a:r>
                      <a:endParaRPr lang="en-IN" sz="2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274353580"/>
                  </a:ext>
                </a:extLst>
              </a:tr>
            </a:tbl>
          </a:graphicData>
        </a:graphic>
      </p:graphicFrame>
      <p:sp>
        <p:nvSpPr>
          <p:cNvPr id="6" name="Rectangle: Rounded Corners 5">
            <a:extLst>
              <a:ext uri="{FF2B5EF4-FFF2-40B4-BE49-F238E27FC236}">
                <a16:creationId xmlns:a16="http://schemas.microsoft.com/office/drawing/2014/main" id="{151E9BE3-9AE4-49CC-86C1-CF8BDDCD10B7}"/>
              </a:ext>
            </a:extLst>
          </p:cNvPr>
          <p:cNvSpPr/>
          <p:nvPr/>
        </p:nvSpPr>
        <p:spPr>
          <a:xfrm>
            <a:off x="430306" y="251012"/>
            <a:ext cx="11232776" cy="770964"/>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7" name="TextBox 6">
            <a:extLst>
              <a:ext uri="{FF2B5EF4-FFF2-40B4-BE49-F238E27FC236}">
                <a16:creationId xmlns:a16="http://schemas.microsoft.com/office/drawing/2014/main" id="{CDA5A1A3-4E6B-4C70-8E39-747715C2263A}"/>
              </a:ext>
            </a:extLst>
          </p:cNvPr>
          <p:cNvSpPr txBox="1"/>
          <p:nvPr/>
        </p:nvSpPr>
        <p:spPr>
          <a:xfrm>
            <a:off x="502024" y="251012"/>
            <a:ext cx="11161058" cy="830997"/>
          </a:xfrm>
          <a:prstGeom prst="rect">
            <a:avLst/>
          </a:prstGeom>
          <a:noFill/>
        </p:spPr>
        <p:txBody>
          <a:bodyPr wrap="square" rtlCol="0">
            <a:spAutoFit/>
          </a:bodyPr>
          <a:lstStyle/>
          <a:p>
            <a:pPr algn="ctr"/>
            <a:r>
              <a:rPr lang="en-US" sz="4800" b="1" dirty="0">
                <a:solidFill>
                  <a:srgbClr val="002060"/>
                </a:solidFill>
                <a:latin typeface="Times New Roman" panose="02020603050405020304" pitchFamily="18" charset="0"/>
                <a:cs typeface="Times New Roman" panose="02020603050405020304" pitchFamily="18" charset="0"/>
              </a:rPr>
              <a:t>EC MAPPING</a:t>
            </a:r>
            <a:endParaRPr lang="en-IN" sz="4800" b="1" dirty="0">
              <a:solidFill>
                <a:srgbClr val="002060"/>
              </a:solidFill>
              <a:latin typeface="Times New Roman" panose="02020603050405020304" pitchFamily="18" charset="0"/>
              <a:cs typeface="Times New Roman" panose="02020603050405020304" pitchFamily="18" charset="0"/>
            </a:endParaRPr>
          </a:p>
        </p:txBody>
      </p:sp>
      <p:grpSp>
        <p:nvGrpSpPr>
          <p:cNvPr id="12" name="Group 11">
            <a:extLst>
              <a:ext uri="{FF2B5EF4-FFF2-40B4-BE49-F238E27FC236}">
                <a16:creationId xmlns:a16="http://schemas.microsoft.com/office/drawing/2014/main" id="{B125B183-57A5-4460-A659-57D9BB790169}"/>
              </a:ext>
            </a:extLst>
          </p:cNvPr>
          <p:cNvGrpSpPr/>
          <p:nvPr/>
        </p:nvGrpSpPr>
        <p:grpSpPr>
          <a:xfrm>
            <a:off x="273157" y="1232685"/>
            <a:ext cx="7953323" cy="5448928"/>
            <a:chOff x="273157" y="1232685"/>
            <a:chExt cx="7953323" cy="5448928"/>
          </a:xfrm>
        </p:grpSpPr>
        <p:pic>
          <p:nvPicPr>
            <p:cNvPr id="4" name="Picture 3">
              <a:extLst>
                <a:ext uri="{FF2B5EF4-FFF2-40B4-BE49-F238E27FC236}">
                  <a16:creationId xmlns:a16="http://schemas.microsoft.com/office/drawing/2014/main" id="{01BDE9FD-C27F-49B7-BF1B-686762EFD0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3157" y="1232685"/>
              <a:ext cx="7714396" cy="5448928"/>
            </a:xfrm>
            <a:prstGeom prst="rect">
              <a:avLst/>
            </a:prstGeom>
            <a:ln w="28575" cap="sq">
              <a:solidFill>
                <a:srgbClr val="000000"/>
              </a:solidFill>
              <a:prstDash val="solid"/>
              <a:miter lim="800000"/>
            </a:ln>
            <a:effectLst>
              <a:outerShdw blurRad="50800" dist="38100" dir="2700000" algn="tl" rotWithShape="0">
                <a:srgbClr val="000000">
                  <a:alpha val="43000"/>
                </a:srgbClr>
              </a:outerShdw>
            </a:effectLst>
          </p:spPr>
        </p:pic>
        <p:pic>
          <p:nvPicPr>
            <p:cNvPr id="3" name="Picture 2">
              <a:extLst>
                <a:ext uri="{FF2B5EF4-FFF2-40B4-BE49-F238E27FC236}">
                  <a16:creationId xmlns:a16="http://schemas.microsoft.com/office/drawing/2014/main" id="{F5798BFE-5047-406F-A782-3362D356B310}"/>
                </a:ext>
              </a:extLst>
            </p:cNvPr>
            <p:cNvPicPr>
              <a:picLocks noChangeAspect="1"/>
            </p:cNvPicPr>
            <p:nvPr/>
          </p:nvPicPr>
          <p:blipFill>
            <a:blip r:embed="rId3"/>
            <a:stretch>
              <a:fillRect/>
            </a:stretch>
          </p:blipFill>
          <p:spPr>
            <a:xfrm>
              <a:off x="7018385" y="2101922"/>
              <a:ext cx="691262" cy="1107443"/>
            </a:xfrm>
            <a:prstGeom prst="rect">
              <a:avLst/>
            </a:prstGeom>
          </p:spPr>
        </p:pic>
        <p:sp>
          <p:nvSpPr>
            <p:cNvPr id="5" name="TextBox 4">
              <a:extLst>
                <a:ext uri="{FF2B5EF4-FFF2-40B4-BE49-F238E27FC236}">
                  <a16:creationId xmlns:a16="http://schemas.microsoft.com/office/drawing/2014/main" id="{D0CE59A9-F8D2-4B3F-9DAA-31156E233241}"/>
                </a:ext>
              </a:extLst>
            </p:cNvPr>
            <p:cNvSpPr txBox="1"/>
            <p:nvPr/>
          </p:nvSpPr>
          <p:spPr>
            <a:xfrm>
              <a:off x="6934583" y="2027144"/>
              <a:ext cx="1291897" cy="276999"/>
            </a:xfrm>
            <a:prstGeom prst="rect">
              <a:avLst/>
            </a:prstGeom>
            <a:noFill/>
          </p:spPr>
          <p:txBody>
            <a:bodyPr wrap="square" rtlCol="0">
              <a:spAutoFit/>
            </a:bodyPr>
            <a:lstStyle/>
            <a:p>
              <a:r>
                <a:rPr lang="en-IN" sz="1200" dirty="0">
                  <a:latin typeface="Times New Roman" panose="02020603050405020304" pitchFamily="18" charset="0"/>
                  <a:cs typeface="Times New Roman" panose="02020603050405020304" pitchFamily="18" charset="0"/>
                </a:rPr>
                <a:t>0.0-0.703</a:t>
              </a:r>
            </a:p>
          </p:txBody>
        </p:sp>
        <p:sp>
          <p:nvSpPr>
            <p:cNvPr id="8" name="TextBox 7">
              <a:extLst>
                <a:ext uri="{FF2B5EF4-FFF2-40B4-BE49-F238E27FC236}">
                  <a16:creationId xmlns:a16="http://schemas.microsoft.com/office/drawing/2014/main" id="{9FB07FAC-C662-4CD7-BA55-A17D5E89FDF6}"/>
                </a:ext>
              </a:extLst>
            </p:cNvPr>
            <p:cNvSpPr txBox="1"/>
            <p:nvPr/>
          </p:nvSpPr>
          <p:spPr>
            <a:xfrm>
              <a:off x="6934583" y="2240421"/>
              <a:ext cx="1291897" cy="276999"/>
            </a:xfrm>
            <a:prstGeom prst="rect">
              <a:avLst/>
            </a:prstGeom>
            <a:noFill/>
          </p:spPr>
          <p:txBody>
            <a:bodyPr wrap="square" rtlCol="0">
              <a:spAutoFit/>
            </a:bodyPr>
            <a:lstStyle/>
            <a:p>
              <a:r>
                <a:rPr lang="en-IN" sz="1200" dirty="0">
                  <a:latin typeface="Times New Roman" panose="02020603050405020304" pitchFamily="18" charset="0"/>
                  <a:cs typeface="Times New Roman" panose="02020603050405020304" pitchFamily="18" charset="0"/>
                </a:rPr>
                <a:t>0.70-0.76 </a:t>
              </a:r>
            </a:p>
          </p:txBody>
        </p:sp>
        <p:sp>
          <p:nvSpPr>
            <p:cNvPr id="9" name="TextBox 8">
              <a:extLst>
                <a:ext uri="{FF2B5EF4-FFF2-40B4-BE49-F238E27FC236}">
                  <a16:creationId xmlns:a16="http://schemas.microsoft.com/office/drawing/2014/main" id="{297CC525-B937-481A-915B-704BA9EFDB3E}"/>
                </a:ext>
              </a:extLst>
            </p:cNvPr>
            <p:cNvSpPr txBox="1"/>
            <p:nvPr/>
          </p:nvSpPr>
          <p:spPr>
            <a:xfrm>
              <a:off x="6934582" y="2481100"/>
              <a:ext cx="1291897" cy="276999"/>
            </a:xfrm>
            <a:prstGeom prst="rect">
              <a:avLst/>
            </a:prstGeom>
            <a:noFill/>
          </p:spPr>
          <p:txBody>
            <a:bodyPr wrap="square" rtlCol="0">
              <a:spAutoFit/>
            </a:bodyPr>
            <a:lstStyle/>
            <a:p>
              <a:r>
                <a:rPr lang="en-IN" sz="1200" dirty="0">
                  <a:latin typeface="Times New Roman" panose="02020603050405020304" pitchFamily="18" charset="0"/>
                  <a:cs typeface="Times New Roman" panose="02020603050405020304" pitchFamily="18" charset="0"/>
                </a:rPr>
                <a:t>0.76-0.80</a:t>
              </a:r>
            </a:p>
          </p:txBody>
        </p:sp>
        <p:sp>
          <p:nvSpPr>
            <p:cNvPr id="10" name="TextBox 9">
              <a:extLst>
                <a:ext uri="{FF2B5EF4-FFF2-40B4-BE49-F238E27FC236}">
                  <a16:creationId xmlns:a16="http://schemas.microsoft.com/office/drawing/2014/main" id="{BAE56B69-AED2-4DC9-8773-C12D94EC7191}"/>
                </a:ext>
              </a:extLst>
            </p:cNvPr>
            <p:cNvSpPr txBox="1"/>
            <p:nvPr/>
          </p:nvSpPr>
          <p:spPr>
            <a:xfrm>
              <a:off x="6934582" y="2716248"/>
              <a:ext cx="1291897" cy="276999"/>
            </a:xfrm>
            <a:prstGeom prst="rect">
              <a:avLst/>
            </a:prstGeom>
            <a:noFill/>
          </p:spPr>
          <p:txBody>
            <a:bodyPr wrap="square" rtlCol="0">
              <a:spAutoFit/>
            </a:bodyPr>
            <a:lstStyle/>
            <a:p>
              <a:r>
                <a:rPr lang="en-IN" sz="1200" dirty="0">
                  <a:latin typeface="Times New Roman" panose="02020603050405020304" pitchFamily="18" charset="0"/>
                  <a:cs typeface="Times New Roman" panose="02020603050405020304" pitchFamily="18" charset="0"/>
                </a:rPr>
                <a:t>0.80-0.83 </a:t>
              </a:r>
            </a:p>
          </p:txBody>
        </p:sp>
        <p:sp>
          <p:nvSpPr>
            <p:cNvPr id="11" name="TextBox 10">
              <a:extLst>
                <a:ext uri="{FF2B5EF4-FFF2-40B4-BE49-F238E27FC236}">
                  <a16:creationId xmlns:a16="http://schemas.microsoft.com/office/drawing/2014/main" id="{44CC9302-1E42-4881-A9C7-3B5E4E1CE7C6}"/>
                </a:ext>
              </a:extLst>
            </p:cNvPr>
            <p:cNvSpPr txBox="1"/>
            <p:nvPr/>
          </p:nvSpPr>
          <p:spPr>
            <a:xfrm>
              <a:off x="6934582" y="2960102"/>
              <a:ext cx="1291897" cy="276999"/>
            </a:xfrm>
            <a:prstGeom prst="rect">
              <a:avLst/>
            </a:prstGeom>
            <a:noFill/>
          </p:spPr>
          <p:txBody>
            <a:bodyPr wrap="square" rtlCol="0">
              <a:spAutoFit/>
            </a:bodyPr>
            <a:lstStyle/>
            <a:p>
              <a:r>
                <a:rPr lang="en-IN" sz="1200" dirty="0">
                  <a:latin typeface="Times New Roman" panose="02020603050405020304" pitchFamily="18" charset="0"/>
                  <a:cs typeface="Times New Roman" panose="02020603050405020304" pitchFamily="18" charset="0"/>
                </a:rPr>
                <a:t>0.83-1.5 </a:t>
              </a:r>
            </a:p>
          </p:txBody>
        </p:sp>
      </p:grpSp>
    </p:spTree>
    <p:extLst>
      <p:ext uri="{BB962C8B-B14F-4D97-AF65-F5344CB8AC3E}">
        <p14:creationId xmlns:p14="http://schemas.microsoft.com/office/powerpoint/2010/main" val="36119233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45EC0EB-0FEA-408F-BC01-313D6F12CFFB}"/>
              </a:ext>
            </a:extLst>
          </p:cNvPr>
          <p:cNvSpPr txBox="1"/>
          <p:nvPr/>
        </p:nvSpPr>
        <p:spPr>
          <a:xfrm>
            <a:off x="268942" y="1723055"/>
            <a:ext cx="11358282" cy="4457952"/>
          </a:xfrm>
          <a:prstGeom prst="rect">
            <a:avLst/>
          </a:prstGeom>
          <a:noFill/>
        </p:spPr>
        <p:txBody>
          <a:bodyPr wrap="square" rtlCol="0">
            <a:spAutoFit/>
          </a:bodyPr>
          <a:lstStyle/>
          <a:p>
            <a:pPr marL="342900" indent="-342900" algn="just">
              <a:lnSpc>
                <a:spcPct val="150000"/>
              </a:lnSpc>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We used linear regression to make simple maps that help us understand how soil nutrients are spread out in our study area.</a:t>
            </a:r>
            <a:endParaRPr lang="en-IN" sz="2400" dirty="0">
              <a:latin typeface="Times New Roman" panose="02020603050405020304" pitchFamily="18" charset="0"/>
              <a:cs typeface="Times New Roman" panose="02020603050405020304" pitchFamily="18" charset="0"/>
            </a:endParaRPr>
          </a:p>
          <a:p>
            <a:pPr marL="342900" indent="-342900" algn="just">
              <a:lnSpc>
                <a:spcPct val="150000"/>
              </a:lnSpc>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Our project found direct connections between </a:t>
            </a:r>
            <a:r>
              <a:rPr lang="en-US" sz="2400" dirty="0" err="1">
                <a:latin typeface="Times New Roman" panose="02020603050405020304" pitchFamily="18" charset="0"/>
                <a:cs typeface="Times New Roman" panose="02020603050405020304" pitchFamily="18" charset="0"/>
              </a:rPr>
              <a:t>scorpan</a:t>
            </a:r>
            <a:r>
              <a:rPr lang="en-US" sz="2400" dirty="0">
                <a:latin typeface="Times New Roman" panose="02020603050405020304" pitchFamily="18" charset="0"/>
                <a:cs typeface="Times New Roman" panose="02020603050405020304" pitchFamily="18" charset="0"/>
              </a:rPr>
              <a:t> factors and how much nutrients are in the soil, giving us useful insights for better managing our farming resources.</a:t>
            </a:r>
          </a:p>
          <a:p>
            <a:pPr marL="342900" indent="-342900" algn="just">
              <a:lnSpc>
                <a:spcPct val="150000"/>
              </a:lnSpc>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We figured out that how fertile the soil is. This helps us make smart choices for taking care of the land in a way that keeps it healthy and sustainable.</a:t>
            </a:r>
          </a:p>
          <a:p>
            <a:pPr marL="342900" indent="-342900" algn="just">
              <a:lnSpc>
                <a:spcPct val="150000"/>
              </a:lnSpc>
              <a:buFont typeface="Wingdings" panose="05000000000000000000" pitchFamily="2" charset="2"/>
              <a:buChar char="Ø"/>
            </a:pPr>
            <a:r>
              <a:rPr lang="en-IN" sz="2400" dirty="0">
                <a:latin typeface="Times New Roman" panose="02020603050405020304" pitchFamily="18" charset="0"/>
                <a:cs typeface="Times New Roman" panose="02020603050405020304" pitchFamily="18" charset="0"/>
              </a:rPr>
              <a:t>Maps predict nutrient changes, aiding resource planning in agriculture.</a:t>
            </a:r>
          </a:p>
          <a:p>
            <a:pPr marL="342900" indent="-342900" algn="just">
              <a:lnSpc>
                <a:spcPct val="150000"/>
              </a:lnSpc>
              <a:buFont typeface="Wingdings" panose="05000000000000000000" pitchFamily="2" charset="2"/>
              <a:buChar char="Ø"/>
            </a:pPr>
            <a:r>
              <a:rPr lang="en-IN" sz="2400" dirty="0">
                <a:latin typeface="Times New Roman" panose="02020603050405020304" pitchFamily="18" charset="0"/>
                <a:cs typeface="Times New Roman" panose="02020603050405020304" pitchFamily="18" charset="0"/>
              </a:rPr>
              <a:t>Linear regression improves soil nutrient predictions, enhancing agricultural precision.</a:t>
            </a:r>
          </a:p>
        </p:txBody>
      </p:sp>
      <p:sp>
        <p:nvSpPr>
          <p:cNvPr id="4" name="Rectangle: Rounded Corners 3">
            <a:extLst>
              <a:ext uri="{FF2B5EF4-FFF2-40B4-BE49-F238E27FC236}">
                <a16:creationId xmlns:a16="http://schemas.microsoft.com/office/drawing/2014/main" id="{CA192814-C9F7-4EDD-9C03-F5F0298B9091}"/>
              </a:ext>
            </a:extLst>
          </p:cNvPr>
          <p:cNvSpPr/>
          <p:nvPr/>
        </p:nvSpPr>
        <p:spPr>
          <a:xfrm>
            <a:off x="430306" y="251012"/>
            <a:ext cx="11232776" cy="770964"/>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TextBox 4">
            <a:extLst>
              <a:ext uri="{FF2B5EF4-FFF2-40B4-BE49-F238E27FC236}">
                <a16:creationId xmlns:a16="http://schemas.microsoft.com/office/drawing/2014/main" id="{1A376F88-5F89-4022-B76F-B5EA1B3C5558}"/>
              </a:ext>
            </a:extLst>
          </p:cNvPr>
          <p:cNvSpPr txBox="1"/>
          <p:nvPr/>
        </p:nvSpPr>
        <p:spPr>
          <a:xfrm>
            <a:off x="502024" y="251012"/>
            <a:ext cx="11161058" cy="830997"/>
          </a:xfrm>
          <a:prstGeom prst="rect">
            <a:avLst/>
          </a:prstGeom>
          <a:noFill/>
        </p:spPr>
        <p:txBody>
          <a:bodyPr wrap="square" rtlCol="0">
            <a:spAutoFit/>
          </a:bodyPr>
          <a:lstStyle/>
          <a:p>
            <a:pPr algn="ctr"/>
            <a:r>
              <a:rPr lang="en-US" sz="4800" b="1" dirty="0">
                <a:solidFill>
                  <a:srgbClr val="002060"/>
                </a:solidFill>
                <a:latin typeface="Times New Roman" panose="02020603050405020304" pitchFamily="18" charset="0"/>
                <a:cs typeface="Times New Roman" panose="02020603050405020304" pitchFamily="18" charset="0"/>
              </a:rPr>
              <a:t>CONCLUSION</a:t>
            </a:r>
            <a:endParaRPr lang="en-IN" sz="4800" b="1" dirty="0">
              <a:solidFill>
                <a:srgbClr val="00206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006284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6A79C8CB-10C1-4210-B13A-4EEE6C4161A6}"/>
              </a:ext>
            </a:extLst>
          </p:cNvPr>
          <p:cNvSpPr/>
          <p:nvPr/>
        </p:nvSpPr>
        <p:spPr>
          <a:xfrm>
            <a:off x="430306" y="251012"/>
            <a:ext cx="11232776" cy="770964"/>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TextBox 3">
            <a:extLst>
              <a:ext uri="{FF2B5EF4-FFF2-40B4-BE49-F238E27FC236}">
                <a16:creationId xmlns:a16="http://schemas.microsoft.com/office/drawing/2014/main" id="{1E8461BC-C10B-4324-B3D5-01C0D6AC6FE3}"/>
              </a:ext>
            </a:extLst>
          </p:cNvPr>
          <p:cNvSpPr txBox="1"/>
          <p:nvPr/>
        </p:nvSpPr>
        <p:spPr>
          <a:xfrm>
            <a:off x="502024" y="251012"/>
            <a:ext cx="11161058" cy="830997"/>
          </a:xfrm>
          <a:prstGeom prst="rect">
            <a:avLst/>
          </a:prstGeom>
          <a:noFill/>
        </p:spPr>
        <p:txBody>
          <a:bodyPr wrap="square" rtlCol="0">
            <a:spAutoFit/>
          </a:bodyPr>
          <a:lstStyle/>
          <a:p>
            <a:pPr algn="ctr"/>
            <a:r>
              <a:rPr lang="en-US" sz="4800" b="1" dirty="0">
                <a:solidFill>
                  <a:srgbClr val="002060"/>
                </a:solidFill>
                <a:latin typeface="Times New Roman" panose="02020603050405020304" pitchFamily="18" charset="0"/>
                <a:cs typeface="Times New Roman" panose="02020603050405020304" pitchFamily="18" charset="0"/>
              </a:rPr>
              <a:t>REFERENCES</a:t>
            </a:r>
            <a:endParaRPr lang="en-IN" sz="4800" b="1" dirty="0">
              <a:solidFill>
                <a:srgbClr val="002060"/>
              </a:solidFill>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9720FD14-9404-44AC-A48A-9E4F795214F7}"/>
              </a:ext>
            </a:extLst>
          </p:cNvPr>
          <p:cNvSpPr txBox="1"/>
          <p:nvPr/>
        </p:nvSpPr>
        <p:spPr>
          <a:xfrm>
            <a:off x="582706" y="1344706"/>
            <a:ext cx="10685929" cy="5565947"/>
          </a:xfrm>
          <a:prstGeom prst="rect">
            <a:avLst/>
          </a:prstGeom>
          <a:noFill/>
        </p:spPr>
        <p:txBody>
          <a:bodyPr wrap="square" rtlCol="0">
            <a:spAutoFit/>
          </a:bodyPr>
          <a:lstStyle/>
          <a:p>
            <a:pPr marL="342900" indent="-342900">
              <a:lnSpc>
                <a:spcPct val="150000"/>
              </a:lnSpc>
              <a:buFont typeface="Wingdings" panose="05000000000000000000" pitchFamily="2" charset="2"/>
              <a:buChar char="Ø"/>
            </a:pPr>
            <a:r>
              <a:rPr lang="en-IN" sz="2400" dirty="0" err="1">
                <a:latin typeface="Times New Roman" panose="02020603050405020304" pitchFamily="18" charset="0"/>
                <a:cs typeface="Times New Roman" panose="02020603050405020304" pitchFamily="18" charset="0"/>
              </a:rPr>
              <a:t>Khosravani</a:t>
            </a:r>
            <a:r>
              <a:rPr lang="en-IN" sz="2400" dirty="0">
                <a:latin typeface="Times New Roman" panose="02020603050405020304" pitchFamily="18" charset="0"/>
                <a:cs typeface="Times New Roman" panose="02020603050405020304" pitchFamily="18" charset="0"/>
              </a:rPr>
              <a:t>, P., </a:t>
            </a:r>
            <a:r>
              <a:rPr lang="en-IN" sz="2400" dirty="0" err="1">
                <a:latin typeface="Times New Roman" panose="02020603050405020304" pitchFamily="18" charset="0"/>
                <a:cs typeface="Times New Roman" panose="02020603050405020304" pitchFamily="18" charset="0"/>
              </a:rPr>
              <a:t>Baghernejad</a:t>
            </a:r>
            <a:r>
              <a:rPr lang="en-IN" sz="2400" dirty="0">
                <a:latin typeface="Times New Roman" panose="02020603050405020304" pitchFamily="18" charset="0"/>
                <a:cs typeface="Times New Roman" panose="02020603050405020304" pitchFamily="18" charset="0"/>
              </a:rPr>
              <a:t>, M., </a:t>
            </a:r>
            <a:r>
              <a:rPr lang="en-IN" sz="2400" dirty="0" err="1">
                <a:latin typeface="Times New Roman" panose="02020603050405020304" pitchFamily="18" charset="0"/>
                <a:cs typeface="Times New Roman" panose="02020603050405020304" pitchFamily="18" charset="0"/>
              </a:rPr>
              <a:t>Moosavi</a:t>
            </a:r>
            <a:r>
              <a:rPr lang="en-IN" sz="2400" dirty="0">
                <a:latin typeface="Times New Roman" panose="02020603050405020304" pitchFamily="18" charset="0"/>
                <a:cs typeface="Times New Roman" panose="02020603050405020304" pitchFamily="18" charset="0"/>
              </a:rPr>
              <a:t>, A. A., &amp; </a:t>
            </a:r>
            <a:r>
              <a:rPr lang="en-IN" sz="2400" dirty="0" err="1">
                <a:latin typeface="Times New Roman" panose="02020603050405020304" pitchFamily="18" charset="0"/>
                <a:cs typeface="Times New Roman" panose="02020603050405020304" pitchFamily="18" charset="0"/>
              </a:rPr>
              <a:t>FallahShamsi</a:t>
            </a:r>
            <a:r>
              <a:rPr lang="en-IN" sz="2400" dirty="0">
                <a:latin typeface="Times New Roman" panose="02020603050405020304" pitchFamily="18" charset="0"/>
                <a:cs typeface="Times New Roman" panose="02020603050405020304" pitchFamily="18" charset="0"/>
              </a:rPr>
              <a:t>, S. R. (2023). Digital mapping to extrapolate the selected soil fertility attributes in calcareous soils of a semiarid region in Iran. Journal of Soils and Sediments, 1-23.</a:t>
            </a:r>
          </a:p>
          <a:p>
            <a:pPr marL="342900" indent="-342900">
              <a:lnSpc>
                <a:spcPct val="150000"/>
              </a:lnSpc>
              <a:buFont typeface="Wingdings" panose="05000000000000000000" pitchFamily="2" charset="2"/>
              <a:buChar char="Ø"/>
            </a:pPr>
            <a:endParaRPr lang="en-US" sz="2400" dirty="0">
              <a:latin typeface="Times New Roman" panose="02020603050405020304" pitchFamily="18" charset="0"/>
              <a:cs typeface="Times New Roman" panose="02020603050405020304" pitchFamily="18" charset="0"/>
            </a:endParaRPr>
          </a:p>
          <a:p>
            <a:pPr marL="342900" indent="-342900">
              <a:lnSpc>
                <a:spcPct val="150000"/>
              </a:lnSpc>
              <a:buFont typeface="Wingdings" panose="05000000000000000000" pitchFamily="2" charset="2"/>
              <a:buChar char="Ø"/>
            </a:pPr>
            <a:r>
              <a:rPr lang="en-IN" sz="2400" dirty="0">
                <a:latin typeface="Times New Roman" panose="02020603050405020304" pitchFamily="18" charset="0"/>
                <a:cs typeface="Times New Roman" panose="02020603050405020304" pitchFamily="18" charset="0"/>
              </a:rPr>
              <a:t>Wu, Z., Chen, Y., Zhu, Y., Feng, X., </a:t>
            </a:r>
            <a:r>
              <a:rPr lang="en-IN" sz="2400" dirty="0" err="1">
                <a:latin typeface="Times New Roman" panose="02020603050405020304" pitchFamily="18" charset="0"/>
                <a:cs typeface="Times New Roman" panose="02020603050405020304" pitchFamily="18" charset="0"/>
              </a:rPr>
              <a:t>Ou</a:t>
            </a:r>
            <a:r>
              <a:rPr lang="en-IN" sz="2400" dirty="0">
                <a:latin typeface="Times New Roman" panose="02020603050405020304" pitchFamily="18" charset="0"/>
                <a:cs typeface="Times New Roman" panose="02020603050405020304" pitchFamily="18" charset="0"/>
              </a:rPr>
              <a:t>, J., Li, G., ... &amp; Yan, Q. (2023). Mapping Soil Organic Carbon in Floodplain Farmland: Implications of Effective Range of Environmental Variables. Land, 12(6), 1198.</a:t>
            </a:r>
          </a:p>
          <a:p>
            <a:pPr marL="342900" indent="-342900">
              <a:lnSpc>
                <a:spcPct val="150000"/>
              </a:lnSpc>
              <a:buFont typeface="Wingdings" panose="05000000000000000000" pitchFamily="2" charset="2"/>
              <a:buChar char="Ø"/>
            </a:pPr>
            <a:endParaRPr lang="en-US" sz="2400" dirty="0">
              <a:latin typeface="Times New Roman" panose="02020603050405020304" pitchFamily="18" charset="0"/>
              <a:cs typeface="Times New Roman" panose="02020603050405020304" pitchFamily="18" charset="0"/>
            </a:endParaRPr>
          </a:p>
          <a:p>
            <a:pPr marL="342900" indent="-342900">
              <a:lnSpc>
                <a:spcPct val="150000"/>
              </a:lnSpc>
              <a:buFont typeface="Wingdings" panose="05000000000000000000" pitchFamily="2" charset="2"/>
              <a:buChar char="Ø"/>
            </a:pPr>
            <a:r>
              <a:rPr lang="en-IN" sz="2400" dirty="0">
                <a:latin typeface="Times New Roman" panose="02020603050405020304" pitchFamily="18" charset="0"/>
                <a:cs typeface="Times New Roman" panose="02020603050405020304" pitchFamily="18" charset="0"/>
                <a:hlinkClick r:id="rId2"/>
              </a:rPr>
              <a:t>https://buildmedia.readthedocs.org/media/pdf/rasterio/latest/rasterio.pdf</a:t>
            </a:r>
            <a:endParaRPr lang="en-IN" sz="2400" dirty="0">
              <a:latin typeface="Times New Roman" panose="02020603050405020304" pitchFamily="18" charset="0"/>
              <a:cs typeface="Times New Roman" panose="02020603050405020304" pitchFamily="18" charset="0"/>
            </a:endParaRPr>
          </a:p>
          <a:p>
            <a:pPr marL="342900" indent="-342900">
              <a:lnSpc>
                <a:spcPct val="150000"/>
              </a:lnSpc>
              <a:buFont typeface="Wingdings" panose="05000000000000000000" pitchFamily="2" charset="2"/>
              <a:buChar char="Ø"/>
            </a:pP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176968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480FA2A-AC0C-4E59-98C5-4835664B97D9}"/>
              </a:ext>
            </a:extLst>
          </p:cNvPr>
          <p:cNvSpPr/>
          <p:nvPr/>
        </p:nvSpPr>
        <p:spPr>
          <a:xfrm rot="19790322">
            <a:off x="2792929" y="2767280"/>
            <a:ext cx="6444778" cy="1323439"/>
          </a:xfrm>
          <a:prstGeom prst="rect">
            <a:avLst/>
          </a:prstGeom>
          <a:noFill/>
        </p:spPr>
        <p:txBody>
          <a:bodyPr wrap="none" lIns="91440" tIns="45720" rIns="91440" bIns="45720">
            <a:spAutoFit/>
          </a:bodyPr>
          <a:lstStyle/>
          <a:p>
            <a:pPr algn="ctr"/>
            <a:r>
              <a:rPr lang="en-US" sz="80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Times New Roman" panose="02020603050405020304" pitchFamily="18" charset="0"/>
                <a:cs typeface="Times New Roman" panose="02020603050405020304" pitchFamily="18" charset="0"/>
              </a:rPr>
              <a:t>THANK YOU</a:t>
            </a:r>
            <a:endParaRPr lang="en-US" sz="80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301432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4BE1AE7-42EA-4FB1-96F0-545F3F21E585}"/>
              </a:ext>
            </a:extLst>
          </p:cNvPr>
          <p:cNvSpPr txBox="1"/>
          <p:nvPr/>
        </p:nvSpPr>
        <p:spPr>
          <a:xfrm>
            <a:off x="273423" y="1706242"/>
            <a:ext cx="11546541" cy="3785652"/>
          </a:xfrm>
          <a:prstGeom prst="rect">
            <a:avLst/>
          </a:prstGeom>
          <a:noFill/>
        </p:spPr>
        <p:txBody>
          <a:bodyPr wrap="square" rtlCol="0">
            <a:spAutoFit/>
          </a:bodyPr>
          <a:lstStyle/>
          <a:p>
            <a:pPr marL="342900" indent="-34290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To create a smart computer program using machine learning that can tell us about the nutrients in the soil by using SCROPAN model. This will help farmers know how to take care of their land better for growing crops.</a:t>
            </a:r>
          </a:p>
          <a:p>
            <a:pPr marL="342900" indent="-342900" algn="just">
              <a:buFont typeface="Arial" panose="020B0604020202020204" pitchFamily="34" charset="0"/>
              <a:buChar char="•"/>
            </a:pPr>
            <a:endParaRPr lang="en-US" sz="24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To empower farmers to make decisions for sustainable crop production and soil management, we will leverage machine learning to enhance soil nutrient prediction.</a:t>
            </a:r>
          </a:p>
          <a:p>
            <a:pPr algn="just"/>
            <a:endParaRPr lang="en-US" sz="24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To significantly impact agriculture and related industries, the project focuses on accurately predicting soil nutrient levels. This provides valuable insights for advancing agricultural practices and ultimately boosting crop productivity.</a:t>
            </a:r>
            <a:endParaRPr lang="en-IN" sz="2400" dirty="0">
              <a:latin typeface="Times New Roman" panose="02020603050405020304" pitchFamily="18" charset="0"/>
              <a:cs typeface="Times New Roman" panose="02020603050405020304" pitchFamily="18" charset="0"/>
            </a:endParaRPr>
          </a:p>
        </p:txBody>
      </p:sp>
      <p:sp>
        <p:nvSpPr>
          <p:cNvPr id="5" name="Rectangle: Rounded Corners 4">
            <a:extLst>
              <a:ext uri="{FF2B5EF4-FFF2-40B4-BE49-F238E27FC236}">
                <a16:creationId xmlns:a16="http://schemas.microsoft.com/office/drawing/2014/main" id="{B183675C-A919-40F1-BD74-643C2F0A564F}"/>
              </a:ext>
            </a:extLst>
          </p:cNvPr>
          <p:cNvSpPr/>
          <p:nvPr/>
        </p:nvSpPr>
        <p:spPr>
          <a:xfrm>
            <a:off x="430306" y="251012"/>
            <a:ext cx="11232776" cy="770964"/>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w="0"/>
              <a:solidFill>
                <a:schemeClr val="tx1"/>
              </a:solidFill>
              <a:effectLst>
                <a:outerShdw blurRad="38100" dist="19050" dir="2700000" algn="tl" rotWithShape="0">
                  <a:schemeClr val="dk1">
                    <a:alpha val="40000"/>
                  </a:schemeClr>
                </a:outerShdw>
              </a:effectLst>
            </a:endParaRPr>
          </a:p>
        </p:txBody>
      </p:sp>
      <p:sp>
        <p:nvSpPr>
          <p:cNvPr id="6" name="TextBox 5">
            <a:extLst>
              <a:ext uri="{FF2B5EF4-FFF2-40B4-BE49-F238E27FC236}">
                <a16:creationId xmlns:a16="http://schemas.microsoft.com/office/drawing/2014/main" id="{A0157822-ABE7-44F0-9AF6-1524BD179D56}"/>
              </a:ext>
            </a:extLst>
          </p:cNvPr>
          <p:cNvSpPr txBox="1"/>
          <p:nvPr/>
        </p:nvSpPr>
        <p:spPr>
          <a:xfrm>
            <a:off x="502024" y="251012"/>
            <a:ext cx="11161058" cy="830997"/>
          </a:xfrm>
          <a:prstGeom prst="rect">
            <a:avLst/>
          </a:prstGeom>
          <a:noFill/>
        </p:spPr>
        <p:txBody>
          <a:bodyPr wrap="square" rtlCol="0">
            <a:spAutoFit/>
          </a:bodyPr>
          <a:lstStyle/>
          <a:p>
            <a:pPr algn="ctr"/>
            <a:r>
              <a:rPr lang="en-US" sz="4800" b="1" dirty="0">
                <a:solidFill>
                  <a:srgbClr val="002060"/>
                </a:solidFill>
                <a:latin typeface="Times New Roman" panose="02020603050405020304" pitchFamily="18" charset="0"/>
                <a:cs typeface="Times New Roman" panose="02020603050405020304" pitchFamily="18" charset="0"/>
              </a:rPr>
              <a:t>OBJECTIVES</a:t>
            </a:r>
            <a:endParaRPr lang="en-IN" sz="4800" b="1" dirty="0">
              <a:solidFill>
                <a:srgbClr val="00206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715803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362724EA-63A4-48DA-A52A-825382C76B46}"/>
              </a:ext>
            </a:extLst>
          </p:cNvPr>
          <p:cNvSpPr/>
          <p:nvPr/>
        </p:nvSpPr>
        <p:spPr>
          <a:xfrm>
            <a:off x="430306" y="251012"/>
            <a:ext cx="11232776" cy="770964"/>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TextBox 4">
            <a:extLst>
              <a:ext uri="{FF2B5EF4-FFF2-40B4-BE49-F238E27FC236}">
                <a16:creationId xmlns:a16="http://schemas.microsoft.com/office/drawing/2014/main" id="{CC343963-B464-43A3-B659-062753B31EF0}"/>
              </a:ext>
            </a:extLst>
          </p:cNvPr>
          <p:cNvSpPr txBox="1"/>
          <p:nvPr/>
        </p:nvSpPr>
        <p:spPr>
          <a:xfrm>
            <a:off x="502024" y="251012"/>
            <a:ext cx="11161058" cy="830997"/>
          </a:xfrm>
          <a:prstGeom prst="rect">
            <a:avLst/>
          </a:prstGeom>
          <a:noFill/>
        </p:spPr>
        <p:txBody>
          <a:bodyPr wrap="square" rtlCol="0">
            <a:spAutoFit/>
          </a:bodyPr>
          <a:lstStyle/>
          <a:p>
            <a:pPr algn="ctr"/>
            <a:r>
              <a:rPr lang="en-US" sz="4800" b="1" dirty="0">
                <a:solidFill>
                  <a:srgbClr val="002060"/>
                </a:solidFill>
                <a:latin typeface="Times New Roman" panose="02020603050405020304" pitchFamily="18" charset="0"/>
                <a:cs typeface="Times New Roman" panose="02020603050405020304" pitchFamily="18" charset="0"/>
              </a:rPr>
              <a:t>WHAT IS SCORPAN MODEL ?</a:t>
            </a:r>
            <a:endParaRPr lang="en-IN" sz="4800" b="1" dirty="0">
              <a:solidFill>
                <a:srgbClr val="002060"/>
              </a:solidFill>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773CC87C-7DDE-4C08-BD4B-E9DAA6DEC5F5}"/>
              </a:ext>
            </a:extLst>
          </p:cNvPr>
          <p:cNvSpPr txBox="1"/>
          <p:nvPr/>
        </p:nvSpPr>
        <p:spPr>
          <a:xfrm>
            <a:off x="430306" y="1292053"/>
            <a:ext cx="10972800" cy="5565947"/>
          </a:xfrm>
          <a:prstGeom prst="rect">
            <a:avLst/>
          </a:prstGeom>
          <a:noFill/>
        </p:spPr>
        <p:txBody>
          <a:bodyPr wrap="square" rtlCol="0">
            <a:spAutoFit/>
          </a:bodyPr>
          <a:lstStyle/>
          <a:p>
            <a:pPr marL="342900" indent="-342900" algn="just">
              <a:lnSpc>
                <a:spcPct val="150000"/>
              </a:lnSpc>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The SCORPAN model is a widely used framework in digital soil mapping that combines various spatial and environmental factors to predict soil properties.</a:t>
            </a:r>
          </a:p>
          <a:p>
            <a:pPr algn="just">
              <a:lnSpc>
                <a:spcPct val="150000"/>
              </a:lnSpc>
            </a:pPr>
            <a:endParaRPr lang="en-US" sz="2400" dirty="0">
              <a:latin typeface="Times New Roman" panose="02020603050405020304" pitchFamily="18" charset="0"/>
              <a:cs typeface="Times New Roman" panose="02020603050405020304" pitchFamily="18" charset="0"/>
            </a:endParaRPr>
          </a:p>
          <a:p>
            <a:pPr marL="342900" indent="-342900" algn="just">
              <a:lnSpc>
                <a:spcPct val="150000"/>
              </a:lnSpc>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The SCORPAN model has been shown to be an effective tool for DSM. It has been used to map a wide variety of soil properties, including soil pH, and soil organic carbon and soil nutrients</a:t>
            </a:r>
          </a:p>
          <a:p>
            <a:pPr marL="342900" indent="-342900" algn="just">
              <a:lnSpc>
                <a:spcPct val="150000"/>
              </a:lnSpc>
              <a:buFont typeface="Arial" panose="020B0604020202020204" pitchFamily="34" charset="0"/>
              <a:buChar char="•"/>
            </a:pPr>
            <a:endParaRPr lang="en-US" sz="2400" dirty="0">
              <a:latin typeface="Times New Roman" panose="02020603050405020304" pitchFamily="18" charset="0"/>
              <a:cs typeface="Times New Roman" panose="02020603050405020304" pitchFamily="18" charset="0"/>
            </a:endParaRPr>
          </a:p>
          <a:p>
            <a:pPr marL="342900" indent="-342900" algn="just">
              <a:lnSpc>
                <a:spcPct val="150000"/>
              </a:lnSpc>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The model is typically implemented using statistical methods, such as regression or kriging.</a:t>
            </a:r>
            <a:endParaRPr lang="en-IN" sz="2400" dirty="0">
              <a:latin typeface="Times New Roman" panose="02020603050405020304" pitchFamily="18" charset="0"/>
              <a:cs typeface="Times New Roman" panose="02020603050405020304" pitchFamily="18" charset="0"/>
            </a:endParaRPr>
          </a:p>
          <a:p>
            <a:pPr algn="just">
              <a:lnSpc>
                <a:spcPct val="150000"/>
              </a:lnSpc>
            </a:pP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938516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99AACE8-CEAD-B2B2-E300-20E7D2F31F18}"/>
              </a:ext>
            </a:extLst>
          </p:cNvPr>
          <p:cNvSpPr txBox="1"/>
          <p:nvPr/>
        </p:nvSpPr>
        <p:spPr>
          <a:xfrm>
            <a:off x="448784" y="1127723"/>
            <a:ext cx="11075437" cy="5565947"/>
          </a:xfrm>
          <a:prstGeom prst="rect">
            <a:avLst/>
          </a:prstGeom>
          <a:noFill/>
        </p:spPr>
        <p:txBody>
          <a:bodyPr wrap="square" rtlCol="0">
            <a:spAutoFit/>
          </a:bodyPr>
          <a:lstStyle/>
          <a:p>
            <a:pPr marL="342900" indent="-342900">
              <a:lnSpc>
                <a:spcPct val="150000"/>
              </a:lnSpc>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The SCORPAN model is an empirical model used in digital soil mapping (DSM).</a:t>
            </a:r>
          </a:p>
          <a:p>
            <a:pPr marL="0" indent="0">
              <a:lnSpc>
                <a:spcPct val="150000"/>
              </a:lnSpc>
              <a:buNone/>
            </a:pPr>
            <a:r>
              <a:rPr lang="en-US" sz="2400" dirty="0">
                <a:latin typeface="Times New Roman" panose="02020603050405020304" pitchFamily="18" charset="0"/>
                <a:cs typeface="Times New Roman" panose="02020603050405020304" pitchFamily="18" charset="0"/>
              </a:rPr>
              <a:t>It includes seven factors:</a:t>
            </a:r>
          </a:p>
          <a:p>
            <a:pPr algn="l">
              <a:lnSpc>
                <a:spcPct val="150000"/>
              </a:lnSpc>
            </a:pPr>
            <a:r>
              <a:rPr lang="en-US" sz="2400" b="0" i="0" dirty="0">
                <a:effectLst/>
                <a:latin typeface="Times New Roman" panose="02020603050405020304" pitchFamily="18" charset="0"/>
                <a:cs typeface="Times New Roman" panose="02020603050405020304" pitchFamily="18" charset="0"/>
              </a:rPr>
              <a:t>S = </a:t>
            </a:r>
            <a:r>
              <a:rPr lang="en-US" sz="2400" b="1" i="0" dirty="0">
                <a:effectLst/>
                <a:latin typeface="Times New Roman" panose="02020603050405020304" pitchFamily="18" charset="0"/>
                <a:cs typeface="Times New Roman" panose="02020603050405020304" pitchFamily="18" charset="0"/>
              </a:rPr>
              <a:t>Soil</a:t>
            </a:r>
            <a:r>
              <a:rPr lang="en-US" sz="2400" b="0" i="0" dirty="0">
                <a:effectLst/>
                <a:latin typeface="Times New Roman" panose="02020603050405020304" pitchFamily="18" charset="0"/>
                <a:cs typeface="Times New Roman" panose="02020603050405020304" pitchFamily="18" charset="0"/>
              </a:rPr>
              <a:t> - Existing soil properties and characteristics</a:t>
            </a:r>
          </a:p>
          <a:p>
            <a:pPr>
              <a:lnSpc>
                <a:spcPct val="150000"/>
              </a:lnSpc>
            </a:pPr>
            <a:r>
              <a:rPr lang="en-US" sz="2400" b="0" i="0" dirty="0">
                <a:effectLst/>
                <a:latin typeface="Times New Roman" panose="02020603050405020304" pitchFamily="18" charset="0"/>
                <a:cs typeface="Times New Roman" panose="02020603050405020304" pitchFamily="18" charset="0"/>
              </a:rPr>
              <a:t>C = </a:t>
            </a:r>
            <a:r>
              <a:rPr lang="en-US" sz="2400" b="1" i="0" dirty="0">
                <a:effectLst/>
                <a:latin typeface="Times New Roman" panose="02020603050405020304" pitchFamily="18" charset="0"/>
                <a:cs typeface="Times New Roman" panose="02020603050405020304" pitchFamily="18" charset="0"/>
              </a:rPr>
              <a:t>Climate</a:t>
            </a:r>
            <a:r>
              <a:rPr lang="en-US" sz="2400" b="0" i="0" dirty="0">
                <a:effectLst/>
                <a:latin typeface="Times New Roman" panose="02020603050405020304" pitchFamily="18" charset="0"/>
                <a:cs typeface="Times New Roman" panose="02020603050405020304" pitchFamily="18" charset="0"/>
              </a:rPr>
              <a:t> - Prevailing climatic conditions, including temperature, precipitation and         	humidity</a:t>
            </a:r>
          </a:p>
          <a:p>
            <a:pPr algn="l">
              <a:lnSpc>
                <a:spcPct val="150000"/>
              </a:lnSpc>
            </a:pPr>
            <a:r>
              <a:rPr lang="en-US" sz="2400" b="0" i="0" dirty="0">
                <a:effectLst/>
                <a:latin typeface="Times New Roman" panose="02020603050405020304" pitchFamily="18" charset="0"/>
                <a:cs typeface="Times New Roman" panose="02020603050405020304" pitchFamily="18" charset="0"/>
              </a:rPr>
              <a:t>O = </a:t>
            </a:r>
            <a:r>
              <a:rPr lang="en-US" sz="2400" b="1" i="0" dirty="0">
                <a:effectLst/>
                <a:latin typeface="Times New Roman" panose="02020603050405020304" pitchFamily="18" charset="0"/>
                <a:cs typeface="Times New Roman" panose="02020603050405020304" pitchFamily="18" charset="0"/>
              </a:rPr>
              <a:t>Organisms</a:t>
            </a:r>
            <a:r>
              <a:rPr lang="en-US" sz="2400" b="0" i="0" dirty="0">
                <a:effectLst/>
                <a:latin typeface="Times New Roman" panose="02020603050405020304" pitchFamily="18" charset="0"/>
                <a:cs typeface="Times New Roman" panose="02020603050405020304" pitchFamily="18" charset="0"/>
              </a:rPr>
              <a:t> - Vegetation, land cover, and biological activity in the soil</a:t>
            </a:r>
          </a:p>
          <a:p>
            <a:pPr algn="l">
              <a:lnSpc>
                <a:spcPct val="150000"/>
              </a:lnSpc>
            </a:pPr>
            <a:r>
              <a:rPr lang="en-US" sz="2400" b="0" i="0" dirty="0">
                <a:effectLst/>
                <a:latin typeface="Times New Roman" panose="02020603050405020304" pitchFamily="18" charset="0"/>
                <a:cs typeface="Times New Roman" panose="02020603050405020304" pitchFamily="18" charset="0"/>
              </a:rPr>
              <a:t>R = </a:t>
            </a:r>
            <a:r>
              <a:rPr lang="en-US" sz="2400" b="1" i="0" dirty="0">
                <a:effectLst/>
                <a:latin typeface="Times New Roman" panose="02020603050405020304" pitchFamily="18" charset="0"/>
                <a:cs typeface="Times New Roman" panose="02020603050405020304" pitchFamily="18" charset="0"/>
              </a:rPr>
              <a:t>Relief</a:t>
            </a:r>
            <a:r>
              <a:rPr lang="en-US" sz="2400" b="0" i="0" dirty="0">
                <a:effectLst/>
                <a:latin typeface="Times New Roman" panose="02020603050405020304" pitchFamily="18" charset="0"/>
                <a:cs typeface="Times New Roman" panose="02020603050405020304" pitchFamily="18" charset="0"/>
              </a:rPr>
              <a:t> - Topographic features, including elevation, slope</a:t>
            </a:r>
          </a:p>
          <a:p>
            <a:pPr algn="l">
              <a:lnSpc>
                <a:spcPct val="150000"/>
              </a:lnSpc>
            </a:pPr>
            <a:r>
              <a:rPr lang="en-US" sz="2400" b="0" i="0" dirty="0">
                <a:effectLst/>
                <a:latin typeface="Times New Roman" panose="02020603050405020304" pitchFamily="18" charset="0"/>
                <a:cs typeface="Times New Roman" panose="02020603050405020304" pitchFamily="18" charset="0"/>
              </a:rPr>
              <a:t>P = </a:t>
            </a:r>
            <a:r>
              <a:rPr lang="en-US" sz="2400" b="1" i="0" dirty="0">
                <a:effectLst/>
                <a:latin typeface="Times New Roman" panose="02020603050405020304" pitchFamily="18" charset="0"/>
                <a:cs typeface="Times New Roman" panose="02020603050405020304" pitchFamily="18" charset="0"/>
              </a:rPr>
              <a:t>Parent</a:t>
            </a:r>
            <a:r>
              <a:rPr lang="en-US" sz="2400" b="0" i="0" dirty="0">
                <a:effectLst/>
                <a:latin typeface="Times New Roman" panose="02020603050405020304" pitchFamily="18" charset="0"/>
                <a:cs typeface="Times New Roman" panose="02020603050405020304" pitchFamily="18" charset="0"/>
              </a:rPr>
              <a:t> </a:t>
            </a:r>
            <a:r>
              <a:rPr lang="en-US" sz="2400" b="1" i="0" dirty="0">
                <a:effectLst/>
                <a:latin typeface="Times New Roman" panose="02020603050405020304" pitchFamily="18" charset="0"/>
                <a:cs typeface="Times New Roman" panose="02020603050405020304" pitchFamily="18" charset="0"/>
              </a:rPr>
              <a:t>Material</a:t>
            </a:r>
            <a:r>
              <a:rPr lang="en-US" sz="2400" b="0" i="0" dirty="0">
                <a:effectLst/>
                <a:latin typeface="Times New Roman" panose="02020603050405020304" pitchFamily="18" charset="0"/>
                <a:cs typeface="Times New Roman" panose="02020603050405020304" pitchFamily="18" charset="0"/>
              </a:rPr>
              <a:t> - The underlying geological material from which soil is derived</a:t>
            </a:r>
          </a:p>
          <a:p>
            <a:pPr algn="l">
              <a:lnSpc>
                <a:spcPct val="150000"/>
              </a:lnSpc>
            </a:pPr>
            <a:r>
              <a:rPr lang="en-US" sz="2400" b="0" i="0" dirty="0">
                <a:effectLst/>
                <a:latin typeface="Times New Roman" panose="02020603050405020304" pitchFamily="18" charset="0"/>
                <a:cs typeface="Times New Roman" panose="02020603050405020304" pitchFamily="18" charset="0"/>
              </a:rPr>
              <a:t>A = </a:t>
            </a:r>
            <a:r>
              <a:rPr lang="en-US" sz="2400" b="1" i="0" dirty="0">
                <a:effectLst/>
                <a:latin typeface="Times New Roman" panose="02020603050405020304" pitchFamily="18" charset="0"/>
                <a:cs typeface="Times New Roman" panose="02020603050405020304" pitchFamily="18" charset="0"/>
              </a:rPr>
              <a:t>Age</a:t>
            </a:r>
            <a:r>
              <a:rPr lang="en-US" sz="2400" b="0" i="0" dirty="0">
                <a:effectLst/>
                <a:latin typeface="Times New Roman" panose="02020603050405020304" pitchFamily="18" charset="0"/>
                <a:cs typeface="Times New Roman" panose="02020603050405020304" pitchFamily="18" charset="0"/>
              </a:rPr>
              <a:t> - The time period over which soil formation has occurred</a:t>
            </a:r>
          </a:p>
          <a:p>
            <a:pPr algn="l">
              <a:lnSpc>
                <a:spcPct val="150000"/>
              </a:lnSpc>
            </a:pPr>
            <a:r>
              <a:rPr lang="en-US" sz="2400" b="0" i="0" dirty="0">
                <a:effectLst/>
                <a:latin typeface="Times New Roman" panose="02020603050405020304" pitchFamily="18" charset="0"/>
                <a:cs typeface="Times New Roman" panose="02020603050405020304" pitchFamily="18" charset="0"/>
              </a:rPr>
              <a:t>N = </a:t>
            </a:r>
            <a:r>
              <a:rPr lang="en-US" sz="2400" b="1" i="0" dirty="0">
                <a:effectLst/>
                <a:latin typeface="Times New Roman" panose="02020603050405020304" pitchFamily="18" charset="0"/>
                <a:cs typeface="Times New Roman" panose="02020603050405020304" pitchFamily="18" charset="0"/>
              </a:rPr>
              <a:t>Space</a:t>
            </a:r>
            <a:r>
              <a:rPr lang="en-US" sz="2400" b="0" i="0" dirty="0">
                <a:effectLst/>
                <a:latin typeface="Times New Roman" panose="02020603050405020304" pitchFamily="18" charset="0"/>
                <a:cs typeface="Times New Roman" panose="02020603050405020304" pitchFamily="18" charset="0"/>
              </a:rPr>
              <a:t> - Geographic location and spatial distribution of soil properties</a:t>
            </a:r>
          </a:p>
        </p:txBody>
      </p:sp>
      <p:sp>
        <p:nvSpPr>
          <p:cNvPr id="4" name="Rectangle: Rounded Corners 3">
            <a:extLst>
              <a:ext uri="{FF2B5EF4-FFF2-40B4-BE49-F238E27FC236}">
                <a16:creationId xmlns:a16="http://schemas.microsoft.com/office/drawing/2014/main" id="{6C075E39-E71C-4896-A254-8C0434F8F87C}"/>
              </a:ext>
            </a:extLst>
          </p:cNvPr>
          <p:cNvSpPr/>
          <p:nvPr/>
        </p:nvSpPr>
        <p:spPr>
          <a:xfrm>
            <a:off x="430306" y="251012"/>
            <a:ext cx="11232776" cy="770964"/>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TextBox 4">
            <a:extLst>
              <a:ext uri="{FF2B5EF4-FFF2-40B4-BE49-F238E27FC236}">
                <a16:creationId xmlns:a16="http://schemas.microsoft.com/office/drawing/2014/main" id="{2BF82C3B-AB89-432D-9D1A-0D0BBC35A9CF}"/>
              </a:ext>
            </a:extLst>
          </p:cNvPr>
          <p:cNvSpPr txBox="1"/>
          <p:nvPr/>
        </p:nvSpPr>
        <p:spPr>
          <a:xfrm>
            <a:off x="502024" y="251012"/>
            <a:ext cx="11161058" cy="830997"/>
          </a:xfrm>
          <a:prstGeom prst="rect">
            <a:avLst/>
          </a:prstGeom>
          <a:noFill/>
        </p:spPr>
        <p:txBody>
          <a:bodyPr wrap="square" rtlCol="0">
            <a:spAutoFit/>
          </a:bodyPr>
          <a:lstStyle/>
          <a:p>
            <a:pPr algn="ctr"/>
            <a:r>
              <a:rPr lang="en-US" sz="4800" b="1" dirty="0">
                <a:solidFill>
                  <a:srgbClr val="002060"/>
                </a:solidFill>
                <a:latin typeface="Times New Roman" panose="02020603050405020304" pitchFamily="18" charset="0"/>
                <a:cs typeface="Times New Roman" panose="02020603050405020304" pitchFamily="18" charset="0"/>
              </a:rPr>
              <a:t>SCORPAN MODEL</a:t>
            </a:r>
            <a:endParaRPr lang="en-IN" sz="4800" b="1" dirty="0">
              <a:solidFill>
                <a:srgbClr val="00206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088382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31373FC-53C6-493E-9E62-0F5D84C68980}"/>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1631577" y="1082009"/>
            <a:ext cx="8928846" cy="5677379"/>
          </a:xfrm>
          <a:prstGeom prst="rect">
            <a:avLst/>
          </a:prstGeom>
          <a:ln w="28575" cap="sq">
            <a:solidFill>
              <a:srgbClr val="000000"/>
            </a:solidFill>
            <a:prstDash val="solid"/>
            <a:miter lim="800000"/>
          </a:ln>
          <a:effectLst>
            <a:outerShdw blurRad="50800" dist="38100" dir="2700000" algn="tl" rotWithShape="0">
              <a:srgbClr val="000000">
                <a:alpha val="43000"/>
              </a:srgbClr>
            </a:outerShdw>
          </a:effectLst>
        </p:spPr>
      </p:pic>
      <p:sp>
        <p:nvSpPr>
          <p:cNvPr id="8" name="Rectangle: Rounded Corners 7">
            <a:extLst>
              <a:ext uri="{FF2B5EF4-FFF2-40B4-BE49-F238E27FC236}">
                <a16:creationId xmlns:a16="http://schemas.microsoft.com/office/drawing/2014/main" id="{161D8741-5E83-400A-95E9-05890E9976A3}"/>
              </a:ext>
            </a:extLst>
          </p:cNvPr>
          <p:cNvSpPr/>
          <p:nvPr/>
        </p:nvSpPr>
        <p:spPr>
          <a:xfrm>
            <a:off x="430306" y="251012"/>
            <a:ext cx="11232776" cy="770964"/>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9" name="TextBox 8">
            <a:extLst>
              <a:ext uri="{FF2B5EF4-FFF2-40B4-BE49-F238E27FC236}">
                <a16:creationId xmlns:a16="http://schemas.microsoft.com/office/drawing/2014/main" id="{91FAD33E-EC17-477F-AB8E-2C44F0C7E3B8}"/>
              </a:ext>
            </a:extLst>
          </p:cNvPr>
          <p:cNvSpPr txBox="1"/>
          <p:nvPr/>
        </p:nvSpPr>
        <p:spPr>
          <a:xfrm>
            <a:off x="502024" y="251012"/>
            <a:ext cx="11161058" cy="830997"/>
          </a:xfrm>
          <a:prstGeom prst="rect">
            <a:avLst/>
          </a:prstGeom>
          <a:noFill/>
        </p:spPr>
        <p:txBody>
          <a:bodyPr wrap="square" rtlCol="0">
            <a:spAutoFit/>
          </a:bodyPr>
          <a:lstStyle/>
          <a:p>
            <a:pPr algn="ctr"/>
            <a:r>
              <a:rPr lang="en-US" sz="4800" b="1" dirty="0">
                <a:solidFill>
                  <a:srgbClr val="002060"/>
                </a:solidFill>
                <a:latin typeface="Times New Roman" panose="02020603050405020304" pitchFamily="18" charset="0"/>
                <a:cs typeface="Times New Roman" panose="02020603050405020304" pitchFamily="18" charset="0"/>
              </a:rPr>
              <a:t>STUDY AREA</a:t>
            </a:r>
            <a:endParaRPr lang="en-IN" sz="4800" b="1" dirty="0">
              <a:solidFill>
                <a:srgbClr val="00206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699184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A4833E9-2C1C-4111-994C-D73E7DC37313}"/>
              </a:ext>
            </a:extLst>
          </p:cNvPr>
          <p:cNvSpPr txBox="1"/>
          <p:nvPr/>
        </p:nvSpPr>
        <p:spPr>
          <a:xfrm>
            <a:off x="506506" y="1438647"/>
            <a:ext cx="11178988" cy="4642618"/>
          </a:xfrm>
          <a:prstGeom prst="rect">
            <a:avLst/>
          </a:prstGeom>
          <a:noFill/>
        </p:spPr>
        <p:txBody>
          <a:bodyPr wrap="square" rtlCol="0">
            <a:spAutoFit/>
          </a:bodyPr>
          <a:lstStyle/>
          <a:p>
            <a:pPr>
              <a:lnSpc>
                <a:spcPct val="150000"/>
              </a:lnSpc>
            </a:pPr>
            <a:r>
              <a:rPr lang="en-US" sz="2400" dirty="0">
                <a:latin typeface="Times New Roman" panose="02020603050405020304" pitchFamily="18" charset="0"/>
                <a:cs typeface="Times New Roman" panose="02020603050405020304" pitchFamily="18" charset="0"/>
              </a:rPr>
              <a:t>1. NDVI</a:t>
            </a:r>
          </a:p>
          <a:p>
            <a:pPr>
              <a:lnSpc>
                <a:spcPct val="150000"/>
              </a:lnSpc>
            </a:pPr>
            <a:r>
              <a:rPr lang="en-US" sz="2000" dirty="0">
                <a:latin typeface="Times New Roman" panose="02020603050405020304" pitchFamily="18" charset="0"/>
                <a:cs typeface="Times New Roman" panose="02020603050405020304" pitchFamily="18" charset="0"/>
                <a:hlinkClick r:id="rId2"/>
              </a:rPr>
              <a:t>https://developers.google.com/earth-engine/datasets/catalog/LANDSAT_LC08_C01_T1_32DAY_NDVI</a:t>
            </a:r>
            <a:endParaRPr lang="en-US" sz="2000" dirty="0">
              <a:latin typeface="Times New Roman" panose="02020603050405020304" pitchFamily="18" charset="0"/>
              <a:cs typeface="Times New Roman" panose="02020603050405020304" pitchFamily="18" charset="0"/>
            </a:endParaRPr>
          </a:p>
          <a:p>
            <a:pPr>
              <a:lnSpc>
                <a:spcPct val="150000"/>
              </a:lnSpc>
            </a:pPr>
            <a:r>
              <a:rPr lang="en-US" sz="2400" dirty="0">
                <a:latin typeface="Times New Roman" panose="02020603050405020304" pitchFamily="18" charset="0"/>
                <a:cs typeface="Times New Roman" panose="02020603050405020304" pitchFamily="18" charset="0"/>
              </a:rPr>
              <a:t>2. DEM</a:t>
            </a:r>
          </a:p>
          <a:p>
            <a:pPr>
              <a:lnSpc>
                <a:spcPct val="150000"/>
              </a:lnSpc>
            </a:pPr>
            <a:r>
              <a:rPr lang="en-US" sz="2000" dirty="0">
                <a:latin typeface="Times New Roman" panose="02020603050405020304" pitchFamily="18" charset="0"/>
                <a:cs typeface="Times New Roman" panose="02020603050405020304" pitchFamily="18" charset="0"/>
                <a:hlinkClick r:id="rId3"/>
              </a:rPr>
              <a:t>https://developers.google.com/earth-engine/datasets/catalog/USGS_SRTMGL1_003</a:t>
            </a:r>
            <a:endParaRPr lang="en-US" sz="2000" dirty="0">
              <a:latin typeface="Times New Roman" panose="02020603050405020304" pitchFamily="18" charset="0"/>
              <a:cs typeface="Times New Roman" panose="02020603050405020304" pitchFamily="18" charset="0"/>
            </a:endParaRPr>
          </a:p>
          <a:p>
            <a:pPr>
              <a:lnSpc>
                <a:spcPct val="150000"/>
              </a:lnSpc>
            </a:pPr>
            <a:r>
              <a:rPr lang="en-US" sz="2400" dirty="0">
                <a:latin typeface="Times New Roman" panose="02020603050405020304" pitchFamily="18" charset="0"/>
                <a:cs typeface="Times New Roman" panose="02020603050405020304" pitchFamily="18" charset="0"/>
              </a:rPr>
              <a:t>3. LST</a:t>
            </a:r>
          </a:p>
          <a:p>
            <a:pPr>
              <a:lnSpc>
                <a:spcPct val="150000"/>
              </a:lnSpc>
            </a:pPr>
            <a:r>
              <a:rPr lang="en-US" sz="2000" dirty="0">
                <a:latin typeface="Times New Roman" panose="02020603050405020304" pitchFamily="18" charset="0"/>
                <a:cs typeface="Times New Roman" panose="02020603050405020304" pitchFamily="18" charset="0"/>
                <a:hlinkClick r:id="rId4"/>
              </a:rPr>
              <a:t>https://developers.google.com/earth-engine/datasets/catalog/LANDSAT_LC08_C01_T1_8DAY_TOA#terms-of-use</a:t>
            </a:r>
            <a:endParaRPr lang="en-US" sz="2000" dirty="0">
              <a:latin typeface="Times New Roman" panose="02020603050405020304" pitchFamily="18" charset="0"/>
              <a:cs typeface="Times New Roman" panose="02020603050405020304" pitchFamily="18" charset="0"/>
            </a:endParaRPr>
          </a:p>
          <a:p>
            <a:pPr>
              <a:lnSpc>
                <a:spcPct val="150000"/>
              </a:lnSpc>
            </a:pPr>
            <a:r>
              <a:rPr lang="en-US" sz="2400" dirty="0">
                <a:latin typeface="Times New Roman" panose="02020603050405020304" pitchFamily="18" charset="0"/>
                <a:cs typeface="Times New Roman" panose="02020603050405020304" pitchFamily="18" charset="0"/>
              </a:rPr>
              <a:t>4. Data CSV File  by AAU</a:t>
            </a:r>
          </a:p>
          <a:p>
            <a:pPr>
              <a:lnSpc>
                <a:spcPct val="150000"/>
              </a:lnSpc>
            </a:pPr>
            <a:r>
              <a:rPr lang="en-US" sz="2400" dirty="0">
                <a:latin typeface="Times New Roman" panose="02020603050405020304" pitchFamily="18" charset="0"/>
                <a:cs typeface="Times New Roman" panose="02020603050405020304" pitchFamily="18" charset="0"/>
              </a:rPr>
              <a:t>5. Vadodara SHP file</a:t>
            </a:r>
            <a:endParaRPr lang="en-IN" sz="2400" dirty="0">
              <a:latin typeface="Times New Roman" panose="02020603050405020304" pitchFamily="18" charset="0"/>
              <a:cs typeface="Times New Roman" panose="02020603050405020304" pitchFamily="18" charset="0"/>
            </a:endParaRPr>
          </a:p>
        </p:txBody>
      </p:sp>
      <p:sp>
        <p:nvSpPr>
          <p:cNvPr id="5" name="Rectangle: Rounded Corners 4">
            <a:extLst>
              <a:ext uri="{FF2B5EF4-FFF2-40B4-BE49-F238E27FC236}">
                <a16:creationId xmlns:a16="http://schemas.microsoft.com/office/drawing/2014/main" id="{30B81E62-F381-4A3D-8A9D-D995823EA964}"/>
              </a:ext>
            </a:extLst>
          </p:cNvPr>
          <p:cNvSpPr/>
          <p:nvPr/>
        </p:nvSpPr>
        <p:spPr>
          <a:xfrm>
            <a:off x="430306" y="251012"/>
            <a:ext cx="11232776" cy="770964"/>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 name="TextBox 5">
            <a:extLst>
              <a:ext uri="{FF2B5EF4-FFF2-40B4-BE49-F238E27FC236}">
                <a16:creationId xmlns:a16="http://schemas.microsoft.com/office/drawing/2014/main" id="{ED298D2E-0495-4C61-AE8F-AD5E5D72D25F}"/>
              </a:ext>
            </a:extLst>
          </p:cNvPr>
          <p:cNvSpPr txBox="1"/>
          <p:nvPr/>
        </p:nvSpPr>
        <p:spPr>
          <a:xfrm>
            <a:off x="502024" y="251012"/>
            <a:ext cx="11161058" cy="830997"/>
          </a:xfrm>
          <a:prstGeom prst="rect">
            <a:avLst/>
          </a:prstGeom>
          <a:noFill/>
        </p:spPr>
        <p:txBody>
          <a:bodyPr wrap="square" rtlCol="0">
            <a:spAutoFit/>
          </a:bodyPr>
          <a:lstStyle/>
          <a:p>
            <a:pPr algn="ctr"/>
            <a:r>
              <a:rPr lang="en-US" sz="4800" b="1" dirty="0">
                <a:solidFill>
                  <a:srgbClr val="002060"/>
                </a:solidFill>
                <a:latin typeface="Times New Roman" panose="02020603050405020304" pitchFamily="18" charset="0"/>
                <a:cs typeface="Times New Roman" panose="02020603050405020304" pitchFamily="18" charset="0"/>
              </a:rPr>
              <a:t>DATASETS</a:t>
            </a:r>
            <a:endParaRPr lang="en-IN" sz="4800" b="1" dirty="0">
              <a:solidFill>
                <a:srgbClr val="00206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629090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53843769-C434-4365-9AD3-650E6F5898AD}"/>
              </a:ext>
            </a:extLst>
          </p:cNvPr>
          <p:cNvSpPr/>
          <p:nvPr/>
        </p:nvSpPr>
        <p:spPr>
          <a:xfrm>
            <a:off x="3307971" y="1601964"/>
            <a:ext cx="2886635" cy="941294"/>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581BB89C-A18E-47AB-B61C-C37BC5FD1FBB}"/>
              </a:ext>
            </a:extLst>
          </p:cNvPr>
          <p:cNvSpPr txBox="1"/>
          <p:nvPr/>
        </p:nvSpPr>
        <p:spPr>
          <a:xfrm>
            <a:off x="3307970" y="1601964"/>
            <a:ext cx="2886635" cy="830997"/>
          </a:xfrm>
          <a:prstGeom prst="rect">
            <a:avLst/>
          </a:prstGeom>
          <a:noFill/>
        </p:spPr>
        <p:txBody>
          <a:bodyPr wrap="square" rtlCol="0">
            <a:spAutoFit/>
          </a:bodyPr>
          <a:lstStyle/>
          <a:p>
            <a:pPr algn="ctr"/>
            <a:r>
              <a:rPr lang="en-US" sz="2400" dirty="0">
                <a:latin typeface="Times New Roman" panose="02020603050405020304" pitchFamily="18" charset="0"/>
                <a:cs typeface="Times New Roman" panose="02020603050405020304" pitchFamily="18" charset="0"/>
              </a:rPr>
              <a:t>Download Images </a:t>
            </a:r>
          </a:p>
          <a:p>
            <a:pPr algn="ctr"/>
            <a:r>
              <a:rPr lang="en-US" sz="2400" dirty="0">
                <a:latin typeface="Times New Roman" panose="02020603050405020304" pitchFamily="18" charset="0"/>
                <a:cs typeface="Times New Roman" panose="02020603050405020304" pitchFamily="18" charset="0"/>
              </a:rPr>
              <a:t>By using GEE  </a:t>
            </a:r>
            <a:endParaRPr lang="en-IN" sz="2400" dirty="0">
              <a:latin typeface="Times New Roman" panose="02020603050405020304" pitchFamily="18" charset="0"/>
              <a:cs typeface="Times New Roman" panose="02020603050405020304" pitchFamily="18" charset="0"/>
            </a:endParaRPr>
          </a:p>
        </p:txBody>
      </p:sp>
      <p:sp>
        <p:nvSpPr>
          <p:cNvPr id="5" name="Rectangle: Rounded Corners 4">
            <a:extLst>
              <a:ext uri="{FF2B5EF4-FFF2-40B4-BE49-F238E27FC236}">
                <a16:creationId xmlns:a16="http://schemas.microsoft.com/office/drawing/2014/main" id="{7826E65D-0CF3-491E-83A9-09166476A2C3}"/>
              </a:ext>
            </a:extLst>
          </p:cNvPr>
          <p:cNvSpPr/>
          <p:nvPr/>
        </p:nvSpPr>
        <p:spPr>
          <a:xfrm>
            <a:off x="3720346" y="3594849"/>
            <a:ext cx="2115671" cy="902715"/>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885CBD79-A432-4329-B875-EF2C06BEDF56}"/>
              </a:ext>
            </a:extLst>
          </p:cNvPr>
          <p:cNvSpPr txBox="1"/>
          <p:nvPr/>
        </p:nvSpPr>
        <p:spPr>
          <a:xfrm>
            <a:off x="3792064" y="3666567"/>
            <a:ext cx="1918447" cy="830997"/>
          </a:xfrm>
          <a:prstGeom prst="rect">
            <a:avLst/>
          </a:prstGeom>
          <a:noFill/>
        </p:spPr>
        <p:txBody>
          <a:bodyPr wrap="square" rtlCol="0">
            <a:spAutoFit/>
          </a:bodyPr>
          <a:lstStyle/>
          <a:p>
            <a:pPr algn="ctr"/>
            <a:r>
              <a:rPr lang="en-US" sz="2400" dirty="0">
                <a:latin typeface="Times New Roman" panose="02020603050405020304" pitchFamily="18" charset="0"/>
                <a:cs typeface="Times New Roman" panose="02020603050405020304" pitchFamily="18" charset="0"/>
              </a:rPr>
              <a:t>Normalized Images</a:t>
            </a:r>
            <a:endParaRPr lang="en-IN" sz="2400" dirty="0">
              <a:latin typeface="Times New Roman" panose="02020603050405020304" pitchFamily="18" charset="0"/>
              <a:cs typeface="Times New Roman" panose="02020603050405020304" pitchFamily="18" charset="0"/>
            </a:endParaRPr>
          </a:p>
        </p:txBody>
      </p:sp>
      <p:sp>
        <p:nvSpPr>
          <p:cNvPr id="7" name="Rectangle: Rounded Corners 6">
            <a:extLst>
              <a:ext uri="{FF2B5EF4-FFF2-40B4-BE49-F238E27FC236}">
                <a16:creationId xmlns:a16="http://schemas.microsoft.com/office/drawing/2014/main" id="{4B738FAC-2523-42BE-A138-16CBFC8B0CA3}"/>
              </a:ext>
            </a:extLst>
          </p:cNvPr>
          <p:cNvSpPr/>
          <p:nvPr/>
        </p:nvSpPr>
        <p:spPr>
          <a:xfrm>
            <a:off x="3720346" y="5549155"/>
            <a:ext cx="2115671" cy="902715"/>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F504E606-8C2F-4205-822E-F2DF3F355B25}"/>
              </a:ext>
            </a:extLst>
          </p:cNvPr>
          <p:cNvSpPr txBox="1"/>
          <p:nvPr/>
        </p:nvSpPr>
        <p:spPr>
          <a:xfrm>
            <a:off x="3792064" y="5620873"/>
            <a:ext cx="1918447" cy="830997"/>
          </a:xfrm>
          <a:prstGeom prst="rect">
            <a:avLst/>
          </a:prstGeom>
          <a:noFill/>
        </p:spPr>
        <p:txBody>
          <a:bodyPr wrap="square" rtlCol="0">
            <a:spAutoFit/>
          </a:bodyPr>
          <a:lstStyle/>
          <a:p>
            <a:pPr algn="ctr"/>
            <a:r>
              <a:rPr lang="en-US" sz="2400" dirty="0">
                <a:latin typeface="Times New Roman" panose="02020603050405020304" pitchFamily="18" charset="0"/>
                <a:cs typeface="Times New Roman" panose="02020603050405020304" pitchFamily="18" charset="0"/>
              </a:rPr>
              <a:t>Sample Raster</a:t>
            </a:r>
            <a:endParaRPr lang="en-IN" sz="2400" dirty="0">
              <a:latin typeface="Times New Roman" panose="02020603050405020304" pitchFamily="18" charset="0"/>
              <a:cs typeface="Times New Roman" panose="02020603050405020304" pitchFamily="18" charset="0"/>
            </a:endParaRPr>
          </a:p>
        </p:txBody>
      </p:sp>
      <p:sp>
        <p:nvSpPr>
          <p:cNvPr id="9" name="Rectangle: Rounded Corners 8">
            <a:extLst>
              <a:ext uri="{FF2B5EF4-FFF2-40B4-BE49-F238E27FC236}">
                <a16:creationId xmlns:a16="http://schemas.microsoft.com/office/drawing/2014/main" id="{FDDF8FF5-F9F0-485E-A420-F460BDD866FA}"/>
              </a:ext>
            </a:extLst>
          </p:cNvPr>
          <p:cNvSpPr/>
          <p:nvPr/>
        </p:nvSpPr>
        <p:spPr>
          <a:xfrm>
            <a:off x="7772395" y="5549155"/>
            <a:ext cx="2115671" cy="902715"/>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dirty="0">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0A5877F7-9869-4586-BBA3-BEC3694DEA48}"/>
              </a:ext>
            </a:extLst>
          </p:cNvPr>
          <p:cNvSpPr txBox="1"/>
          <p:nvPr/>
        </p:nvSpPr>
        <p:spPr>
          <a:xfrm>
            <a:off x="7844113" y="5620873"/>
            <a:ext cx="1918447" cy="830997"/>
          </a:xfrm>
          <a:prstGeom prst="rect">
            <a:avLst/>
          </a:prstGeom>
          <a:noFill/>
        </p:spPr>
        <p:txBody>
          <a:bodyPr wrap="square" rtlCol="0">
            <a:spAutoFit/>
          </a:bodyPr>
          <a:lstStyle/>
          <a:p>
            <a:pPr algn="ctr"/>
            <a:r>
              <a:rPr lang="en-US" sz="2400" dirty="0">
                <a:latin typeface="Times New Roman" panose="02020603050405020304" pitchFamily="18" charset="0"/>
                <a:cs typeface="Times New Roman" panose="02020603050405020304" pitchFamily="18" charset="0"/>
              </a:rPr>
              <a:t>Stack </a:t>
            </a:r>
          </a:p>
          <a:p>
            <a:pPr algn="ctr"/>
            <a:r>
              <a:rPr lang="en-US" sz="2400" dirty="0">
                <a:latin typeface="Times New Roman" panose="02020603050405020304" pitchFamily="18" charset="0"/>
                <a:cs typeface="Times New Roman" panose="02020603050405020304" pitchFamily="18" charset="0"/>
              </a:rPr>
              <a:t>Images</a:t>
            </a:r>
            <a:endParaRPr lang="en-IN" sz="2400" dirty="0">
              <a:latin typeface="Times New Roman" panose="02020603050405020304" pitchFamily="18" charset="0"/>
              <a:cs typeface="Times New Roman" panose="02020603050405020304" pitchFamily="18" charset="0"/>
            </a:endParaRPr>
          </a:p>
        </p:txBody>
      </p:sp>
      <p:sp>
        <p:nvSpPr>
          <p:cNvPr id="11" name="Rectangle: Rounded Corners 10">
            <a:extLst>
              <a:ext uri="{FF2B5EF4-FFF2-40B4-BE49-F238E27FC236}">
                <a16:creationId xmlns:a16="http://schemas.microsoft.com/office/drawing/2014/main" id="{32BA80A5-7B54-467D-8C88-C46704423FB7}"/>
              </a:ext>
            </a:extLst>
          </p:cNvPr>
          <p:cNvSpPr/>
          <p:nvPr/>
        </p:nvSpPr>
        <p:spPr>
          <a:xfrm>
            <a:off x="7458629" y="3392254"/>
            <a:ext cx="2519082" cy="1200329"/>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dirty="0">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155A85EC-A1AE-4B04-BDA2-B3E7C6B4C7F6}"/>
              </a:ext>
            </a:extLst>
          </p:cNvPr>
          <p:cNvSpPr txBox="1"/>
          <p:nvPr/>
        </p:nvSpPr>
        <p:spPr>
          <a:xfrm>
            <a:off x="7306229" y="3392253"/>
            <a:ext cx="2823882" cy="1200329"/>
          </a:xfrm>
          <a:prstGeom prst="rect">
            <a:avLst/>
          </a:prstGeom>
          <a:noFill/>
        </p:spPr>
        <p:txBody>
          <a:bodyPr wrap="square" rtlCol="0">
            <a:spAutoFit/>
          </a:bodyPr>
          <a:lstStyle/>
          <a:p>
            <a:pPr algn="ctr"/>
            <a:r>
              <a:rPr lang="en-US" sz="2400" dirty="0">
                <a:latin typeface="Times New Roman" panose="02020603050405020304" pitchFamily="18" charset="0"/>
                <a:cs typeface="Times New Roman" panose="02020603050405020304" pitchFamily="18" charset="0"/>
              </a:rPr>
              <a:t>Machine Learning </a:t>
            </a:r>
          </a:p>
          <a:p>
            <a:pPr algn="ctr"/>
            <a:r>
              <a:rPr lang="en-US" sz="2400" dirty="0">
                <a:latin typeface="Times New Roman" panose="02020603050405020304" pitchFamily="18" charset="0"/>
                <a:cs typeface="Times New Roman" panose="02020603050405020304" pitchFamily="18" charset="0"/>
              </a:rPr>
              <a:t>Algorithm </a:t>
            </a:r>
          </a:p>
          <a:p>
            <a:pPr algn="ctr"/>
            <a:r>
              <a:rPr lang="en-US" sz="2400" dirty="0">
                <a:latin typeface="Times New Roman" panose="02020603050405020304" pitchFamily="18" charset="0"/>
                <a:cs typeface="Times New Roman" panose="02020603050405020304" pitchFamily="18" charset="0"/>
              </a:rPr>
              <a:t>(Linear Regression)</a:t>
            </a:r>
            <a:endParaRPr lang="en-IN" sz="2400" dirty="0">
              <a:latin typeface="Times New Roman" panose="02020603050405020304" pitchFamily="18" charset="0"/>
              <a:cs typeface="Times New Roman" panose="02020603050405020304" pitchFamily="18" charset="0"/>
            </a:endParaRPr>
          </a:p>
        </p:txBody>
      </p:sp>
      <p:sp>
        <p:nvSpPr>
          <p:cNvPr id="13" name="Rectangle: Rounded Corners 12">
            <a:extLst>
              <a:ext uri="{FF2B5EF4-FFF2-40B4-BE49-F238E27FC236}">
                <a16:creationId xmlns:a16="http://schemas.microsoft.com/office/drawing/2014/main" id="{19811096-29F3-435B-B2F9-54784B2A525F}"/>
              </a:ext>
            </a:extLst>
          </p:cNvPr>
          <p:cNvSpPr/>
          <p:nvPr/>
        </p:nvSpPr>
        <p:spPr>
          <a:xfrm>
            <a:off x="7485522" y="1532966"/>
            <a:ext cx="2115671" cy="902715"/>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dirty="0">
              <a:latin typeface="Times New Roman" panose="02020603050405020304" pitchFamily="18" charset="0"/>
              <a:cs typeface="Times New Roman" panose="02020603050405020304" pitchFamily="18" charset="0"/>
            </a:endParaRPr>
          </a:p>
        </p:txBody>
      </p:sp>
      <p:sp>
        <p:nvSpPr>
          <p:cNvPr id="14" name="TextBox 13">
            <a:extLst>
              <a:ext uri="{FF2B5EF4-FFF2-40B4-BE49-F238E27FC236}">
                <a16:creationId xmlns:a16="http://schemas.microsoft.com/office/drawing/2014/main" id="{FEDA4D6B-06AA-4D42-8FB0-367E6818D524}"/>
              </a:ext>
            </a:extLst>
          </p:cNvPr>
          <p:cNvSpPr txBox="1"/>
          <p:nvPr/>
        </p:nvSpPr>
        <p:spPr>
          <a:xfrm>
            <a:off x="7557240" y="1604684"/>
            <a:ext cx="1918447" cy="830997"/>
          </a:xfrm>
          <a:prstGeom prst="rect">
            <a:avLst/>
          </a:prstGeom>
          <a:noFill/>
        </p:spPr>
        <p:txBody>
          <a:bodyPr wrap="square" rtlCol="0">
            <a:spAutoFit/>
          </a:bodyPr>
          <a:lstStyle/>
          <a:p>
            <a:pPr algn="ctr"/>
            <a:r>
              <a:rPr lang="en-US" sz="2400" dirty="0">
                <a:latin typeface="Times New Roman" panose="02020603050405020304" pitchFamily="18" charset="0"/>
                <a:cs typeface="Times New Roman" panose="02020603050405020304" pitchFamily="18" charset="0"/>
              </a:rPr>
              <a:t>Map Generation</a:t>
            </a:r>
          </a:p>
        </p:txBody>
      </p:sp>
      <p:sp>
        <p:nvSpPr>
          <p:cNvPr id="15" name="Rectangle: Rounded Corners 14">
            <a:extLst>
              <a:ext uri="{FF2B5EF4-FFF2-40B4-BE49-F238E27FC236}">
                <a16:creationId xmlns:a16="http://schemas.microsoft.com/office/drawing/2014/main" id="{0F2781EC-9EB6-448C-83CA-20B9832DA969}"/>
              </a:ext>
            </a:extLst>
          </p:cNvPr>
          <p:cNvSpPr/>
          <p:nvPr/>
        </p:nvSpPr>
        <p:spPr>
          <a:xfrm>
            <a:off x="367534" y="5785765"/>
            <a:ext cx="1685365" cy="663389"/>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dirty="0">
              <a:latin typeface="Times New Roman" panose="02020603050405020304" pitchFamily="18" charset="0"/>
              <a:cs typeface="Times New Roman" panose="02020603050405020304" pitchFamily="18" charset="0"/>
            </a:endParaRPr>
          </a:p>
        </p:txBody>
      </p:sp>
      <p:sp>
        <p:nvSpPr>
          <p:cNvPr id="16" name="TextBox 15">
            <a:extLst>
              <a:ext uri="{FF2B5EF4-FFF2-40B4-BE49-F238E27FC236}">
                <a16:creationId xmlns:a16="http://schemas.microsoft.com/office/drawing/2014/main" id="{2C1FA2BF-6D19-497A-B345-768066B0E381}"/>
              </a:ext>
            </a:extLst>
          </p:cNvPr>
          <p:cNvSpPr txBox="1"/>
          <p:nvPr/>
        </p:nvSpPr>
        <p:spPr>
          <a:xfrm>
            <a:off x="331683" y="5886626"/>
            <a:ext cx="1730193" cy="461665"/>
          </a:xfrm>
          <a:prstGeom prst="rect">
            <a:avLst/>
          </a:prstGeom>
          <a:noFill/>
        </p:spPr>
        <p:txBody>
          <a:bodyPr wrap="square" rtlCol="0">
            <a:spAutoFit/>
          </a:bodyPr>
          <a:lstStyle/>
          <a:p>
            <a:pPr algn="ctr"/>
            <a:r>
              <a:rPr lang="en-US" sz="2400" dirty="0">
                <a:latin typeface="Times New Roman" panose="02020603050405020304" pitchFamily="18" charset="0"/>
                <a:cs typeface="Times New Roman" panose="02020603050405020304" pitchFamily="18" charset="0"/>
              </a:rPr>
              <a:t>Data CSV</a:t>
            </a:r>
            <a:endParaRPr lang="en-IN" sz="2400" dirty="0">
              <a:latin typeface="Times New Roman" panose="02020603050405020304" pitchFamily="18" charset="0"/>
              <a:cs typeface="Times New Roman" panose="02020603050405020304" pitchFamily="18" charset="0"/>
            </a:endParaRPr>
          </a:p>
        </p:txBody>
      </p:sp>
      <p:sp>
        <p:nvSpPr>
          <p:cNvPr id="20" name="Arrow: Right 19">
            <a:extLst>
              <a:ext uri="{FF2B5EF4-FFF2-40B4-BE49-F238E27FC236}">
                <a16:creationId xmlns:a16="http://schemas.microsoft.com/office/drawing/2014/main" id="{8C78306F-0EDD-4BDF-B471-1EC2A05D136D}"/>
              </a:ext>
            </a:extLst>
          </p:cNvPr>
          <p:cNvSpPr/>
          <p:nvPr/>
        </p:nvSpPr>
        <p:spPr>
          <a:xfrm>
            <a:off x="2218270" y="5942665"/>
            <a:ext cx="1376570" cy="38994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3638A804-539B-43BE-9577-F7652BCA7EE2}"/>
              </a:ext>
            </a:extLst>
          </p:cNvPr>
          <p:cNvSpPr/>
          <p:nvPr/>
        </p:nvSpPr>
        <p:spPr>
          <a:xfrm rot="5400000">
            <a:off x="4368952" y="2756390"/>
            <a:ext cx="818457" cy="53563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2" name="Arrow: Right 21">
            <a:extLst>
              <a:ext uri="{FF2B5EF4-FFF2-40B4-BE49-F238E27FC236}">
                <a16:creationId xmlns:a16="http://schemas.microsoft.com/office/drawing/2014/main" id="{A206F650-48A6-4933-AA0E-89781D8626AA}"/>
              </a:ext>
            </a:extLst>
          </p:cNvPr>
          <p:cNvSpPr/>
          <p:nvPr/>
        </p:nvSpPr>
        <p:spPr>
          <a:xfrm rot="5400000">
            <a:off x="4342058" y="4800390"/>
            <a:ext cx="818457" cy="53563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3" name="Arrow: Right 22">
            <a:extLst>
              <a:ext uri="{FF2B5EF4-FFF2-40B4-BE49-F238E27FC236}">
                <a16:creationId xmlns:a16="http://schemas.microsoft.com/office/drawing/2014/main" id="{C5B0ACB1-F07F-4538-B3A5-801A8FAFCCCA}"/>
              </a:ext>
            </a:extLst>
          </p:cNvPr>
          <p:cNvSpPr/>
          <p:nvPr/>
        </p:nvSpPr>
        <p:spPr>
          <a:xfrm>
            <a:off x="6076064" y="5805538"/>
            <a:ext cx="1481176" cy="38994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Arrow: Right 23">
            <a:extLst>
              <a:ext uri="{FF2B5EF4-FFF2-40B4-BE49-F238E27FC236}">
                <a16:creationId xmlns:a16="http://schemas.microsoft.com/office/drawing/2014/main" id="{BDDFF665-75F3-46B3-9B18-A91831344048}"/>
              </a:ext>
            </a:extLst>
          </p:cNvPr>
          <p:cNvSpPr/>
          <p:nvPr/>
        </p:nvSpPr>
        <p:spPr>
          <a:xfrm rot="16200000">
            <a:off x="8308941" y="2646150"/>
            <a:ext cx="818457" cy="53563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5" name="Arrow: Right 24">
            <a:extLst>
              <a:ext uri="{FF2B5EF4-FFF2-40B4-BE49-F238E27FC236}">
                <a16:creationId xmlns:a16="http://schemas.microsoft.com/office/drawing/2014/main" id="{6807A403-3129-41DE-8101-EF8708985D68}"/>
              </a:ext>
            </a:extLst>
          </p:cNvPr>
          <p:cNvSpPr/>
          <p:nvPr/>
        </p:nvSpPr>
        <p:spPr>
          <a:xfrm rot="16200000">
            <a:off x="8308941" y="4800390"/>
            <a:ext cx="818457" cy="53563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6" name="Rectangle: Rounded Corners 25">
            <a:extLst>
              <a:ext uri="{FF2B5EF4-FFF2-40B4-BE49-F238E27FC236}">
                <a16:creationId xmlns:a16="http://schemas.microsoft.com/office/drawing/2014/main" id="{3F6ABC84-F2B8-422B-B2A1-EFC162B9A345}"/>
              </a:ext>
            </a:extLst>
          </p:cNvPr>
          <p:cNvSpPr/>
          <p:nvPr/>
        </p:nvSpPr>
        <p:spPr>
          <a:xfrm>
            <a:off x="430306" y="251012"/>
            <a:ext cx="11232776" cy="770964"/>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7" name="TextBox 26">
            <a:extLst>
              <a:ext uri="{FF2B5EF4-FFF2-40B4-BE49-F238E27FC236}">
                <a16:creationId xmlns:a16="http://schemas.microsoft.com/office/drawing/2014/main" id="{DC30D48D-A135-4E5E-90C4-9E7D454B0ED0}"/>
              </a:ext>
            </a:extLst>
          </p:cNvPr>
          <p:cNvSpPr txBox="1"/>
          <p:nvPr/>
        </p:nvSpPr>
        <p:spPr>
          <a:xfrm>
            <a:off x="502024" y="251012"/>
            <a:ext cx="11161058" cy="830997"/>
          </a:xfrm>
          <a:prstGeom prst="rect">
            <a:avLst/>
          </a:prstGeom>
          <a:noFill/>
        </p:spPr>
        <p:txBody>
          <a:bodyPr wrap="square" rtlCol="0">
            <a:spAutoFit/>
          </a:bodyPr>
          <a:lstStyle/>
          <a:p>
            <a:pPr algn="ctr"/>
            <a:r>
              <a:rPr lang="en-US" sz="4800" b="1" dirty="0">
                <a:solidFill>
                  <a:srgbClr val="002060"/>
                </a:solidFill>
                <a:latin typeface="Times New Roman" panose="02020603050405020304" pitchFamily="18" charset="0"/>
                <a:cs typeface="Times New Roman" panose="02020603050405020304" pitchFamily="18" charset="0"/>
              </a:rPr>
              <a:t>FLOWCHART</a:t>
            </a:r>
            <a:endParaRPr lang="en-IN" sz="4800" b="1" dirty="0">
              <a:solidFill>
                <a:srgbClr val="00206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627883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00271EFC-230D-42CB-8BCB-3A30E3BA91A7}"/>
              </a:ext>
            </a:extLst>
          </p:cNvPr>
          <p:cNvSpPr/>
          <p:nvPr/>
        </p:nvSpPr>
        <p:spPr>
          <a:xfrm>
            <a:off x="573741" y="2034989"/>
            <a:ext cx="2886635" cy="941294"/>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264BD179-90C5-45DF-87B2-37AD04B324B6}"/>
              </a:ext>
            </a:extLst>
          </p:cNvPr>
          <p:cNvSpPr txBox="1"/>
          <p:nvPr/>
        </p:nvSpPr>
        <p:spPr>
          <a:xfrm>
            <a:off x="573740" y="2034989"/>
            <a:ext cx="2886635" cy="830997"/>
          </a:xfrm>
          <a:prstGeom prst="rect">
            <a:avLst/>
          </a:prstGeom>
          <a:noFill/>
        </p:spPr>
        <p:txBody>
          <a:bodyPr wrap="square" rtlCol="0">
            <a:spAutoFit/>
          </a:bodyPr>
          <a:lstStyle/>
          <a:p>
            <a:pPr algn="ctr"/>
            <a:r>
              <a:rPr lang="en-US" sz="2400" dirty="0">
                <a:latin typeface="Times New Roman" panose="02020603050405020304" pitchFamily="18" charset="0"/>
                <a:cs typeface="Times New Roman" panose="02020603050405020304" pitchFamily="18" charset="0"/>
              </a:rPr>
              <a:t>Import Indian Village Boundary SHP File </a:t>
            </a:r>
            <a:endParaRPr lang="en-IN" sz="2400" dirty="0">
              <a:latin typeface="Times New Roman" panose="02020603050405020304" pitchFamily="18" charset="0"/>
              <a:cs typeface="Times New Roman" panose="02020603050405020304" pitchFamily="18" charset="0"/>
            </a:endParaRPr>
          </a:p>
        </p:txBody>
      </p:sp>
      <p:sp>
        <p:nvSpPr>
          <p:cNvPr id="5" name="Rectangle: Rounded Corners 4">
            <a:extLst>
              <a:ext uri="{FF2B5EF4-FFF2-40B4-BE49-F238E27FC236}">
                <a16:creationId xmlns:a16="http://schemas.microsoft.com/office/drawing/2014/main" id="{6124B153-8AAD-46BF-97DC-57F59C14F980}"/>
              </a:ext>
            </a:extLst>
          </p:cNvPr>
          <p:cNvSpPr/>
          <p:nvPr/>
        </p:nvSpPr>
        <p:spPr>
          <a:xfrm>
            <a:off x="5074023" y="2160493"/>
            <a:ext cx="1685365" cy="663389"/>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4F8A5F67-5F4B-418B-B9E3-9289618D1B19}"/>
              </a:ext>
            </a:extLst>
          </p:cNvPr>
          <p:cNvSpPr txBox="1"/>
          <p:nvPr/>
        </p:nvSpPr>
        <p:spPr>
          <a:xfrm>
            <a:off x="5145741" y="2232211"/>
            <a:ext cx="1380565" cy="461665"/>
          </a:xfrm>
          <a:prstGeom prst="rect">
            <a:avLst/>
          </a:prstGeom>
          <a:noFill/>
        </p:spPr>
        <p:txBody>
          <a:bodyPr wrap="square" rtlCol="0">
            <a:spAutoFit/>
          </a:bodyPr>
          <a:lstStyle/>
          <a:p>
            <a:pPr algn="ctr"/>
            <a:r>
              <a:rPr lang="en-US" sz="2400" dirty="0">
                <a:latin typeface="Times New Roman" panose="02020603050405020304" pitchFamily="18" charset="0"/>
                <a:cs typeface="Times New Roman" panose="02020603050405020304" pitchFamily="18" charset="0"/>
              </a:rPr>
              <a:t>Tool Box</a:t>
            </a:r>
            <a:endParaRPr lang="en-IN" sz="2400" dirty="0">
              <a:latin typeface="Times New Roman" panose="02020603050405020304" pitchFamily="18" charset="0"/>
              <a:cs typeface="Times New Roman" panose="02020603050405020304" pitchFamily="18" charset="0"/>
            </a:endParaRPr>
          </a:p>
        </p:txBody>
      </p:sp>
      <p:sp>
        <p:nvSpPr>
          <p:cNvPr id="7" name="Rectangle: Rounded Corners 6">
            <a:extLst>
              <a:ext uri="{FF2B5EF4-FFF2-40B4-BE49-F238E27FC236}">
                <a16:creationId xmlns:a16="http://schemas.microsoft.com/office/drawing/2014/main" id="{58BB1CC4-BEE7-409B-AF7A-8346FBF254F8}"/>
              </a:ext>
            </a:extLst>
          </p:cNvPr>
          <p:cNvSpPr/>
          <p:nvPr/>
        </p:nvSpPr>
        <p:spPr>
          <a:xfrm>
            <a:off x="8373035" y="2034989"/>
            <a:ext cx="2115671" cy="663389"/>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F3D62B1F-1168-4335-B08F-ADB80F55F953}"/>
              </a:ext>
            </a:extLst>
          </p:cNvPr>
          <p:cNvSpPr txBox="1"/>
          <p:nvPr/>
        </p:nvSpPr>
        <p:spPr>
          <a:xfrm>
            <a:off x="8444753" y="2106707"/>
            <a:ext cx="1918447" cy="461665"/>
          </a:xfrm>
          <a:prstGeom prst="rect">
            <a:avLst/>
          </a:prstGeom>
          <a:noFill/>
        </p:spPr>
        <p:txBody>
          <a:bodyPr wrap="square" rtlCol="0">
            <a:spAutoFit/>
          </a:bodyPr>
          <a:lstStyle/>
          <a:p>
            <a:pPr algn="ctr"/>
            <a:r>
              <a:rPr lang="en-US" sz="2400" dirty="0">
                <a:latin typeface="Times New Roman" panose="02020603050405020304" pitchFamily="18" charset="0"/>
                <a:cs typeface="Times New Roman" panose="02020603050405020304" pitchFamily="18" charset="0"/>
              </a:rPr>
              <a:t>Dissolve Tool</a:t>
            </a:r>
            <a:endParaRPr lang="en-IN" sz="2400" dirty="0">
              <a:latin typeface="Times New Roman" panose="02020603050405020304" pitchFamily="18" charset="0"/>
              <a:cs typeface="Times New Roman" panose="02020603050405020304" pitchFamily="18" charset="0"/>
            </a:endParaRPr>
          </a:p>
        </p:txBody>
      </p:sp>
      <p:sp>
        <p:nvSpPr>
          <p:cNvPr id="9" name="Rectangle: Rounded Corners 8">
            <a:extLst>
              <a:ext uri="{FF2B5EF4-FFF2-40B4-BE49-F238E27FC236}">
                <a16:creationId xmlns:a16="http://schemas.microsoft.com/office/drawing/2014/main" id="{934C3E3D-9D9A-487B-B585-2DDDEBEDE32C}"/>
              </a:ext>
            </a:extLst>
          </p:cNvPr>
          <p:cNvSpPr/>
          <p:nvPr/>
        </p:nvSpPr>
        <p:spPr>
          <a:xfrm>
            <a:off x="8346140" y="4360912"/>
            <a:ext cx="2519082" cy="941294"/>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dirty="0">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BB2107C8-4BDA-4710-80F9-7829E15B2653}"/>
              </a:ext>
            </a:extLst>
          </p:cNvPr>
          <p:cNvSpPr txBox="1"/>
          <p:nvPr/>
        </p:nvSpPr>
        <p:spPr>
          <a:xfrm>
            <a:off x="8373035" y="4392708"/>
            <a:ext cx="2537012" cy="830997"/>
          </a:xfrm>
          <a:prstGeom prst="rect">
            <a:avLst/>
          </a:prstGeom>
          <a:noFill/>
        </p:spPr>
        <p:txBody>
          <a:bodyPr wrap="square" rtlCol="0">
            <a:spAutoFit/>
          </a:bodyPr>
          <a:lstStyle/>
          <a:p>
            <a:pPr algn="ctr"/>
            <a:r>
              <a:rPr lang="en-US" sz="2400" dirty="0">
                <a:latin typeface="Times New Roman" panose="02020603050405020304" pitchFamily="18" charset="0"/>
                <a:cs typeface="Times New Roman" panose="02020603050405020304" pitchFamily="18" charset="0"/>
              </a:rPr>
              <a:t>Dissolve Boundary by the District</a:t>
            </a:r>
            <a:endParaRPr lang="en-IN" sz="2400" dirty="0">
              <a:latin typeface="Times New Roman" panose="02020603050405020304" pitchFamily="18" charset="0"/>
              <a:cs typeface="Times New Roman" panose="02020603050405020304" pitchFamily="18" charset="0"/>
            </a:endParaRPr>
          </a:p>
        </p:txBody>
      </p:sp>
      <p:sp>
        <p:nvSpPr>
          <p:cNvPr id="11" name="Rectangle: Rounded Corners 10">
            <a:extLst>
              <a:ext uri="{FF2B5EF4-FFF2-40B4-BE49-F238E27FC236}">
                <a16:creationId xmlns:a16="http://schemas.microsoft.com/office/drawing/2014/main" id="{DF4BEF17-F7E4-4935-8778-167C166E02AB}"/>
              </a:ext>
            </a:extLst>
          </p:cNvPr>
          <p:cNvSpPr/>
          <p:nvPr/>
        </p:nvSpPr>
        <p:spPr>
          <a:xfrm>
            <a:off x="4863350" y="4123763"/>
            <a:ext cx="2312895" cy="1398494"/>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dirty="0">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72347BCE-A383-470E-B8D0-21BFB67F6A21}"/>
              </a:ext>
            </a:extLst>
          </p:cNvPr>
          <p:cNvSpPr txBox="1"/>
          <p:nvPr/>
        </p:nvSpPr>
        <p:spPr>
          <a:xfrm>
            <a:off x="4935068" y="4195481"/>
            <a:ext cx="2169459" cy="1200329"/>
          </a:xfrm>
          <a:prstGeom prst="rect">
            <a:avLst/>
          </a:prstGeom>
          <a:noFill/>
        </p:spPr>
        <p:txBody>
          <a:bodyPr wrap="square" rtlCol="0">
            <a:spAutoFit/>
          </a:bodyPr>
          <a:lstStyle/>
          <a:p>
            <a:pPr algn="ctr"/>
            <a:r>
              <a:rPr lang="en-US" sz="2400" dirty="0">
                <a:latin typeface="Times New Roman" panose="02020603050405020304" pitchFamily="18" charset="0"/>
                <a:cs typeface="Times New Roman" panose="02020603050405020304" pitchFamily="18" charset="0"/>
              </a:rPr>
              <a:t>Write Query &amp; Get Vadodara dis. Polygon</a:t>
            </a:r>
            <a:endParaRPr lang="en-IN" sz="2400" dirty="0">
              <a:latin typeface="Times New Roman" panose="02020603050405020304" pitchFamily="18" charset="0"/>
              <a:cs typeface="Times New Roman" panose="02020603050405020304" pitchFamily="18" charset="0"/>
            </a:endParaRPr>
          </a:p>
        </p:txBody>
      </p:sp>
      <p:sp>
        <p:nvSpPr>
          <p:cNvPr id="15" name="Rectangle: Rounded Corners 14">
            <a:extLst>
              <a:ext uri="{FF2B5EF4-FFF2-40B4-BE49-F238E27FC236}">
                <a16:creationId xmlns:a16="http://schemas.microsoft.com/office/drawing/2014/main" id="{531FF013-2E7D-48D3-BB7F-88ECC8665A35}"/>
              </a:ext>
            </a:extLst>
          </p:cNvPr>
          <p:cNvSpPr/>
          <p:nvPr/>
        </p:nvSpPr>
        <p:spPr>
          <a:xfrm>
            <a:off x="932329" y="4308500"/>
            <a:ext cx="2115671" cy="902715"/>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dirty="0">
              <a:latin typeface="Times New Roman" panose="02020603050405020304" pitchFamily="18" charset="0"/>
              <a:cs typeface="Times New Roman" panose="02020603050405020304" pitchFamily="18" charset="0"/>
            </a:endParaRPr>
          </a:p>
        </p:txBody>
      </p:sp>
      <p:sp>
        <p:nvSpPr>
          <p:cNvPr id="16" name="TextBox 15">
            <a:extLst>
              <a:ext uri="{FF2B5EF4-FFF2-40B4-BE49-F238E27FC236}">
                <a16:creationId xmlns:a16="http://schemas.microsoft.com/office/drawing/2014/main" id="{A53F7CBE-B15D-4DFD-AFE9-3813B870EF2B}"/>
              </a:ext>
            </a:extLst>
          </p:cNvPr>
          <p:cNvSpPr txBox="1"/>
          <p:nvPr/>
        </p:nvSpPr>
        <p:spPr>
          <a:xfrm>
            <a:off x="1004047" y="4380218"/>
            <a:ext cx="1918447" cy="830997"/>
          </a:xfrm>
          <a:prstGeom prst="rect">
            <a:avLst/>
          </a:prstGeom>
          <a:noFill/>
        </p:spPr>
        <p:txBody>
          <a:bodyPr wrap="square" rtlCol="0">
            <a:spAutoFit/>
          </a:bodyPr>
          <a:lstStyle/>
          <a:p>
            <a:pPr algn="ctr"/>
            <a:r>
              <a:rPr lang="en-US" sz="2400" dirty="0">
                <a:latin typeface="Times New Roman" panose="02020603050405020304" pitchFamily="18" charset="0"/>
                <a:cs typeface="Times New Roman" panose="02020603050405020304" pitchFamily="18" charset="0"/>
              </a:rPr>
              <a:t>Export SHP file</a:t>
            </a:r>
            <a:endParaRPr lang="en-IN" sz="2400" dirty="0">
              <a:latin typeface="Times New Roman" panose="02020603050405020304" pitchFamily="18" charset="0"/>
              <a:cs typeface="Times New Roman" panose="02020603050405020304" pitchFamily="18" charset="0"/>
            </a:endParaRPr>
          </a:p>
        </p:txBody>
      </p:sp>
      <p:sp>
        <p:nvSpPr>
          <p:cNvPr id="17" name="Arrow: Right 16">
            <a:extLst>
              <a:ext uri="{FF2B5EF4-FFF2-40B4-BE49-F238E27FC236}">
                <a16:creationId xmlns:a16="http://schemas.microsoft.com/office/drawing/2014/main" id="{0EC23D39-C419-4F63-A9ED-D54E7A986404}"/>
              </a:ext>
            </a:extLst>
          </p:cNvPr>
          <p:cNvSpPr/>
          <p:nvPr/>
        </p:nvSpPr>
        <p:spPr>
          <a:xfrm>
            <a:off x="3702424" y="2303929"/>
            <a:ext cx="860611" cy="38994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6CFEA2F4-48A8-4537-9F61-56A9DC671F29}"/>
              </a:ext>
            </a:extLst>
          </p:cNvPr>
          <p:cNvSpPr/>
          <p:nvPr/>
        </p:nvSpPr>
        <p:spPr>
          <a:xfrm>
            <a:off x="7104527" y="2252390"/>
            <a:ext cx="860611" cy="38994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9CA028E8-9B66-412A-BE47-AFAB35D6BF18}"/>
              </a:ext>
            </a:extLst>
          </p:cNvPr>
          <p:cNvSpPr/>
          <p:nvPr/>
        </p:nvSpPr>
        <p:spPr>
          <a:xfrm rot="10800000">
            <a:off x="7330887" y="4600742"/>
            <a:ext cx="860611" cy="38994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1E434D89-5691-4152-9628-ACA2ABB4C193}"/>
              </a:ext>
            </a:extLst>
          </p:cNvPr>
          <p:cNvSpPr/>
          <p:nvPr/>
        </p:nvSpPr>
        <p:spPr>
          <a:xfrm rot="10800000">
            <a:off x="3377452" y="4600741"/>
            <a:ext cx="860611" cy="38994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00045A50-B4AB-4991-9B91-31619F0BEFB3}"/>
              </a:ext>
            </a:extLst>
          </p:cNvPr>
          <p:cNvSpPr/>
          <p:nvPr/>
        </p:nvSpPr>
        <p:spPr>
          <a:xfrm rot="5400000">
            <a:off x="9042936" y="3236477"/>
            <a:ext cx="1047057" cy="53563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Rectangle: Rounded Corners 24">
            <a:extLst>
              <a:ext uri="{FF2B5EF4-FFF2-40B4-BE49-F238E27FC236}">
                <a16:creationId xmlns:a16="http://schemas.microsoft.com/office/drawing/2014/main" id="{E2B733A9-7331-40D3-97AB-3ED9433C6CD9}"/>
              </a:ext>
            </a:extLst>
          </p:cNvPr>
          <p:cNvSpPr/>
          <p:nvPr/>
        </p:nvSpPr>
        <p:spPr>
          <a:xfrm>
            <a:off x="430306" y="251012"/>
            <a:ext cx="11232776" cy="770964"/>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6" name="TextBox 25">
            <a:extLst>
              <a:ext uri="{FF2B5EF4-FFF2-40B4-BE49-F238E27FC236}">
                <a16:creationId xmlns:a16="http://schemas.microsoft.com/office/drawing/2014/main" id="{4309B702-F84B-440B-BC5D-E2C8A358C553}"/>
              </a:ext>
            </a:extLst>
          </p:cNvPr>
          <p:cNvSpPr txBox="1"/>
          <p:nvPr/>
        </p:nvSpPr>
        <p:spPr>
          <a:xfrm>
            <a:off x="502024" y="251012"/>
            <a:ext cx="11161058" cy="830997"/>
          </a:xfrm>
          <a:prstGeom prst="rect">
            <a:avLst/>
          </a:prstGeom>
          <a:noFill/>
        </p:spPr>
        <p:txBody>
          <a:bodyPr wrap="square" rtlCol="0">
            <a:spAutoFit/>
          </a:bodyPr>
          <a:lstStyle/>
          <a:p>
            <a:pPr algn="ctr"/>
            <a:r>
              <a:rPr lang="en-US" sz="4800" b="1" dirty="0">
                <a:solidFill>
                  <a:srgbClr val="002060"/>
                </a:solidFill>
                <a:latin typeface="Times New Roman" panose="02020603050405020304" pitchFamily="18" charset="0"/>
                <a:cs typeface="Times New Roman" panose="02020603050405020304" pitchFamily="18" charset="0"/>
              </a:rPr>
              <a:t>VADODARA DISTRICT SHP FILE</a:t>
            </a:r>
            <a:endParaRPr lang="en-IN" sz="4800" b="1" dirty="0">
              <a:solidFill>
                <a:srgbClr val="00206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289802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4F514D3-E9A5-4A9C-99B4-22EB54A48C8C}"/>
              </a:ext>
            </a:extLst>
          </p:cNvPr>
          <p:cNvPicPr>
            <a:picLocks noChangeAspect="1"/>
          </p:cNvPicPr>
          <p:nvPr/>
        </p:nvPicPr>
        <p:blipFill rotWithShape="1">
          <a:blip r:embed="rId2">
            <a:extLst>
              <a:ext uri="{28A0092B-C50C-407E-A947-70E740481C1C}">
                <a14:useLocalDpi xmlns:a14="http://schemas.microsoft.com/office/drawing/2010/main" val="0"/>
              </a:ext>
            </a:extLst>
          </a:blip>
          <a:srcRect l="6648" t="7189" r="7525" b="7843"/>
          <a:stretch/>
        </p:blipFill>
        <p:spPr>
          <a:xfrm>
            <a:off x="364297" y="1371604"/>
            <a:ext cx="6179938" cy="5136778"/>
          </a:xfrm>
          <a:prstGeom prst="rect">
            <a:avLst/>
          </a:prstGeom>
        </p:spPr>
      </p:pic>
      <p:pic>
        <p:nvPicPr>
          <p:cNvPr id="5" name="Picture 4">
            <a:extLst>
              <a:ext uri="{FF2B5EF4-FFF2-40B4-BE49-F238E27FC236}">
                <a16:creationId xmlns:a16="http://schemas.microsoft.com/office/drawing/2014/main" id="{3FE31BEC-C549-4AF9-9464-4A00716F70D2}"/>
              </a:ext>
            </a:extLst>
          </p:cNvPr>
          <p:cNvPicPr>
            <a:picLocks noChangeAspect="1"/>
          </p:cNvPicPr>
          <p:nvPr/>
        </p:nvPicPr>
        <p:blipFill>
          <a:blip r:embed="rId3"/>
          <a:stretch>
            <a:fillRect/>
          </a:stretch>
        </p:blipFill>
        <p:spPr>
          <a:xfrm>
            <a:off x="6844152" y="1371604"/>
            <a:ext cx="4639635" cy="5127101"/>
          </a:xfrm>
          <a:prstGeom prst="rect">
            <a:avLst/>
          </a:prstGeom>
          <a:ln w="28575" cap="sq">
            <a:solidFill>
              <a:srgbClr val="000000"/>
            </a:solidFill>
            <a:prstDash val="solid"/>
            <a:miter lim="800000"/>
          </a:ln>
          <a:effectLst>
            <a:outerShdw blurRad="50800" dist="38100" dir="2700000" algn="tl" rotWithShape="0">
              <a:srgbClr val="000000">
                <a:alpha val="43000"/>
              </a:srgbClr>
            </a:outerShdw>
          </a:effectLst>
        </p:spPr>
      </p:pic>
      <p:sp>
        <p:nvSpPr>
          <p:cNvPr id="6" name="Rectangle: Rounded Corners 5">
            <a:extLst>
              <a:ext uri="{FF2B5EF4-FFF2-40B4-BE49-F238E27FC236}">
                <a16:creationId xmlns:a16="http://schemas.microsoft.com/office/drawing/2014/main" id="{61644D1A-42ED-4080-936E-1B53457F7BE1}"/>
              </a:ext>
            </a:extLst>
          </p:cNvPr>
          <p:cNvSpPr/>
          <p:nvPr/>
        </p:nvSpPr>
        <p:spPr>
          <a:xfrm>
            <a:off x="430306" y="251012"/>
            <a:ext cx="11232776" cy="770964"/>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7" name="TextBox 6">
            <a:extLst>
              <a:ext uri="{FF2B5EF4-FFF2-40B4-BE49-F238E27FC236}">
                <a16:creationId xmlns:a16="http://schemas.microsoft.com/office/drawing/2014/main" id="{4FCBD7FC-FDF2-4544-9828-0EC53752D70A}"/>
              </a:ext>
            </a:extLst>
          </p:cNvPr>
          <p:cNvSpPr txBox="1"/>
          <p:nvPr/>
        </p:nvSpPr>
        <p:spPr>
          <a:xfrm>
            <a:off x="502024" y="251012"/>
            <a:ext cx="11161058" cy="830997"/>
          </a:xfrm>
          <a:prstGeom prst="rect">
            <a:avLst/>
          </a:prstGeom>
          <a:noFill/>
        </p:spPr>
        <p:txBody>
          <a:bodyPr wrap="square" rtlCol="0">
            <a:spAutoFit/>
          </a:bodyPr>
          <a:lstStyle/>
          <a:p>
            <a:pPr algn="ctr"/>
            <a:r>
              <a:rPr lang="en-US" sz="4800" b="1" dirty="0">
                <a:solidFill>
                  <a:srgbClr val="002060"/>
                </a:solidFill>
                <a:latin typeface="Times New Roman" panose="02020603050405020304" pitchFamily="18" charset="0"/>
                <a:cs typeface="Times New Roman" panose="02020603050405020304" pitchFamily="18" charset="0"/>
              </a:rPr>
              <a:t>CODE SNIPPET &amp; OUTPUT</a:t>
            </a:r>
            <a:endParaRPr lang="en-IN" sz="4800" b="1" dirty="0">
              <a:solidFill>
                <a:srgbClr val="00206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3569153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docProps/app.xml><?xml version="1.0" encoding="utf-8"?>
<Properties xmlns="http://schemas.openxmlformats.org/officeDocument/2006/extended-properties" xmlns:vt="http://schemas.openxmlformats.org/officeDocument/2006/docPropsVTypes">
  <Template>Integral</Template>
  <TotalTime>469</TotalTime>
  <Words>1022</Words>
  <Application>Microsoft Office PowerPoint</Application>
  <PresentationFormat>Widescreen</PresentationFormat>
  <Paragraphs>142</Paragraphs>
  <Slides>19</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19</vt:i4>
      </vt:variant>
    </vt:vector>
  </HeadingPairs>
  <TitlesOfParts>
    <vt:vector size="26" baseType="lpstr">
      <vt:lpstr>Arial</vt:lpstr>
      <vt:lpstr>Times New Roman</vt:lpstr>
      <vt:lpstr>Tw Cen MT</vt:lpstr>
      <vt:lpstr>Tw Cen MT Condensed</vt:lpstr>
      <vt:lpstr>Wingdings</vt:lpstr>
      <vt:lpstr>Wingdings 3</vt:lpstr>
      <vt:lpstr>Integral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Darshan Gajera</dc:creator>
  <cp:lastModifiedBy>Darshan Gajera</cp:lastModifiedBy>
  <cp:revision>46</cp:revision>
  <dcterms:created xsi:type="dcterms:W3CDTF">2023-11-24T15:08:11Z</dcterms:created>
  <dcterms:modified xsi:type="dcterms:W3CDTF">2023-11-25T12:07:12Z</dcterms:modified>
</cp:coreProperties>
</file>